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8" r:id="rId3"/>
    <p:sldId id="307" r:id="rId5"/>
    <p:sldId id="330" r:id="rId6"/>
    <p:sldId id="271" r:id="rId7"/>
    <p:sldId id="279" r:id="rId8"/>
    <p:sldId id="331" r:id="rId9"/>
    <p:sldId id="332" r:id="rId10"/>
    <p:sldId id="290" r:id="rId11"/>
    <p:sldId id="296" r:id="rId12"/>
    <p:sldId id="351" r:id="rId13"/>
    <p:sldId id="301" r:id="rId14"/>
    <p:sldId id="327" r:id="rId15"/>
    <p:sldId id="333" r:id="rId16"/>
    <p:sldId id="306" r:id="rId17"/>
    <p:sldId id="300" r:id="rId18"/>
    <p:sldId id="352" r:id="rId19"/>
    <p:sldId id="299" r:id="rId20"/>
    <p:sldId id="337" r:id="rId21"/>
    <p:sldId id="335" r:id="rId22"/>
    <p:sldId id="295" r:id="rId2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6295"/>
    <a:srgbClr val="0A5985"/>
    <a:srgbClr val="1482AC"/>
    <a:srgbClr val="257CBD"/>
    <a:srgbClr val="1E2B57"/>
    <a:srgbClr val="102872"/>
    <a:srgbClr val="9A1B7A"/>
    <a:srgbClr val="5C1C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7"/>
    <p:restoredTop sz="94652"/>
  </p:normalViewPr>
  <p:slideViewPr>
    <p:cSldViewPr snapToGrid="0">
      <p:cViewPr varScale="1">
        <p:scale>
          <a:sx n="90" d="100"/>
          <a:sy n="90" d="100"/>
        </p:scale>
        <p:origin x="888" y="200"/>
      </p:cViewPr>
      <p:guideLst>
        <p:guide orient="horz" pos="2184"/>
        <p:guide pos="3832"/>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B8438761-15D0-4576-8FDD-89C3D83A51A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B1B340CE-3680-47A7-B95A-3730A95839C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bwMode="auto">
          <a:noFill/>
          <a:ln>
            <a:solidFill>
              <a:srgbClr val="000000"/>
            </a:solidFill>
            <a:miter lim="800000"/>
          </a:ln>
        </p:spPr>
      </p:sp>
      <p:sp>
        <p:nvSpPr>
          <p:cNvPr id="1536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5363"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9C9225EA-778B-4008-88CD-578DDB779A38}"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ln>
        </p:spPr>
      </p:sp>
      <p:sp>
        <p:nvSpPr>
          <p:cNvPr id="2765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325CB1B-3A75-4C14-9ED3-26FE4C482675}"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noFill/>
          <a:ln>
            <a:solidFill>
              <a:srgbClr val="000000"/>
            </a:solidFill>
            <a:miter lim="800000"/>
          </a:ln>
        </p:spPr>
      </p:sp>
      <p:sp>
        <p:nvSpPr>
          <p:cNvPr id="2969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5603"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6F30693-533D-425A-AA82-4008F0380ACB}"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969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2FF952D-4F76-426A-A119-60EE2E3A2F1F}"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5EF445-A926-4ED5-A41B-1E39E4060EF9}"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bwMode="auto">
          <a:noFill/>
          <a:ln>
            <a:solidFill>
              <a:srgbClr val="000000"/>
            </a:solidFill>
            <a:miter lim="800000"/>
          </a:ln>
        </p:spPr>
      </p:sp>
      <p:sp>
        <p:nvSpPr>
          <p:cNvPr id="2560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txBox="1">
            <a:spLocks noGrp="1"/>
          </p:cNvSpPr>
          <p:nvPr/>
        </p:nvSpPr>
        <p:spPr bwMode="auto">
          <a:xfrm>
            <a:off x="3884613" y="8685213"/>
            <a:ext cx="2971800" cy="458787"/>
          </a:xfrm>
          <a:prstGeom prst="rect">
            <a:avLst/>
          </a:prstGeom>
          <a:noFill/>
          <a:ln>
            <a:miter lim="800000"/>
          </a:ln>
        </p:spPr>
        <p:txBody>
          <a:bodyPr anchor="b"/>
          <a:lstStyle/>
          <a:p>
            <a:pPr algn="r">
              <a:defRPr/>
            </a:pPr>
            <a:fld id="{5AEA239A-64E6-46BF-BCC0-8F660D3AEC0F}"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ln>
        </p:spPr>
      </p:sp>
      <p:sp>
        <p:nvSpPr>
          <p:cNvPr id="3174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765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33F5A92-94CB-4135-934A-E3936B85B7BA}"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bwMode="auto">
          <a:noFill/>
          <a:ln>
            <a:solidFill>
              <a:srgbClr val="000000"/>
            </a:solidFill>
            <a:miter lim="800000"/>
          </a:ln>
        </p:spPr>
      </p:sp>
      <p:sp>
        <p:nvSpPr>
          <p:cNvPr id="2560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txBox="1">
            <a:spLocks noGrp="1"/>
          </p:cNvSpPr>
          <p:nvPr/>
        </p:nvSpPr>
        <p:spPr bwMode="auto">
          <a:xfrm>
            <a:off x="3884613" y="8685213"/>
            <a:ext cx="2971800" cy="458787"/>
          </a:xfrm>
          <a:prstGeom prst="rect">
            <a:avLst/>
          </a:prstGeom>
          <a:noFill/>
          <a:ln>
            <a:miter lim="800000"/>
          </a:ln>
        </p:spPr>
        <p:txBody>
          <a:bodyPr anchor="b"/>
          <a:lstStyle/>
          <a:p>
            <a:pPr algn="r">
              <a:defRPr/>
            </a:pPr>
            <a:fld id="{5AEA239A-64E6-46BF-BCC0-8F660D3AEC0F}" type="slidenum">
              <a:rPr lang="zh-CN" altLang="en-US" sz="1200">
                <a:latin typeface="+mn-lt"/>
                <a:ea typeface="+mn-ea"/>
              </a:rPr>
            </a:fld>
            <a:endParaRPr lang="zh-CN" altLang="en-US" sz="1200">
              <a:latin typeface="+mn-lt"/>
              <a:ea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969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2FF952D-4F76-426A-A119-60EE2E3A2F1F}"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ln>
        </p:spPr>
      </p:sp>
      <p:sp>
        <p:nvSpPr>
          <p:cNvPr id="35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3379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BFECA703-FEE2-4628-BDA2-7A8C4EEAD34C}"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5EF445-A926-4ED5-A41B-1E39E4060EF9}"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ln>
        </p:spPr>
      </p:sp>
      <p:sp>
        <p:nvSpPr>
          <p:cNvPr id="17410"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7411" name="灯片编号占位符 3"/>
          <p:cNvSpPr txBox="1">
            <a:spLocks noGrp="1"/>
          </p:cNvSpPr>
          <p:nvPr/>
        </p:nvSpPr>
        <p:spPr bwMode="auto">
          <a:xfrm>
            <a:off x="3884613" y="8685213"/>
            <a:ext cx="2971800" cy="458787"/>
          </a:xfrm>
          <a:prstGeom prst="rect">
            <a:avLst/>
          </a:prstGeom>
          <a:noFill/>
          <a:ln w="9525">
            <a:noFill/>
            <a:miter lim="800000"/>
          </a:ln>
        </p:spPr>
        <p:txBody>
          <a:bodyPr anchor="b"/>
          <a:lstStyle/>
          <a:p>
            <a:pPr algn="r"/>
            <a:fld id="{8B4542CC-4AB5-4402-A5AA-62D35C1F032F}" type="slidenum">
              <a:rPr lang="zh-CN" altLang="en-US" sz="1200">
                <a:latin typeface="等线" panose="02010600030101010101" pitchFamily="2" charset="-122"/>
                <a:ea typeface="等线" panose="02010600030101010101" pitchFamily="2" charset="-122"/>
              </a:rPr>
            </a:fld>
            <a:endParaRPr lang="en-US" altLang="zh-CN" sz="1200">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46083"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62E48317-606F-4AAF-BD9B-2E6C61D1603F}"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bwMode="auto">
          <a:noFill/>
          <a:ln>
            <a:solidFill>
              <a:srgbClr val="000000"/>
            </a:solidFill>
            <a:miter lim="800000"/>
          </a:ln>
        </p:spPr>
      </p:sp>
      <p:sp>
        <p:nvSpPr>
          <p:cNvPr id="1945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A872271-B1BB-4941-8B63-6AC21DF7CDDF}"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ln>
        </p:spPr>
      </p:sp>
      <p:sp>
        <p:nvSpPr>
          <p:cNvPr id="2150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9459"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6940A0D-892B-490A-BD1D-DA5CCD1731A8}"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5EF445-A926-4ED5-A41B-1E39E4060EF9}"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5EF445-A926-4ED5-A41B-1E39E4060EF9}"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ln>
        </p:spPr>
      </p:sp>
      <p:sp>
        <p:nvSpPr>
          <p:cNvPr id="235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8F5EF445-A926-4ED5-A41B-1E39E4060EF9}"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ln>
        </p:spPr>
      </p:sp>
      <p:sp>
        <p:nvSpPr>
          <p:cNvPr id="3993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4198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6B376294-85AA-4022-ABD6-0E868179BD21}"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ln>
        </p:spPr>
      </p:sp>
      <p:sp>
        <p:nvSpPr>
          <p:cNvPr id="2765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23555"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D325CB1B-3A75-4C14-9ED3-26FE4C482675}"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椭圆 6"/>
          <p:cNvSpPr/>
          <p:nvPr userDrawn="1"/>
        </p:nvSpPr>
        <p:spPr>
          <a:xfrm>
            <a:off x="4972050" y="544513"/>
            <a:ext cx="2247900" cy="2247900"/>
          </a:xfrm>
          <a:prstGeom prst="ellipse">
            <a:avLst/>
          </a:prstGeom>
          <a:solidFill>
            <a:schemeClr val="bg1"/>
          </a:solidFill>
          <a:ln>
            <a:noFill/>
          </a:ln>
          <a:effectLst>
            <a:outerShdw blurRad="215900" dir="1200000" sx="103000" sy="103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 name="图片 7"/>
          <p:cNvPicPr>
            <a:picLocks noChangeAspect="1"/>
          </p:cNvPicPr>
          <p:nvPr userDrawn="1"/>
        </p:nvPicPr>
        <p:blipFill>
          <a:blip r:embed="rId2"/>
          <a:srcRect/>
          <a:stretch>
            <a:fillRect/>
          </a:stretch>
        </p:blipFill>
        <p:spPr bwMode="auto">
          <a:xfrm>
            <a:off x="5167313" y="768350"/>
            <a:ext cx="1804987" cy="1801813"/>
          </a:xfrm>
          <a:prstGeom prst="rect">
            <a:avLst/>
          </a:prstGeom>
          <a:noFill/>
          <a:ln w="9525">
            <a:noFill/>
            <a:miter lim="800000"/>
            <a:headEnd/>
            <a:tailEnd/>
          </a:ln>
        </p:spPr>
      </p:pic>
      <p:grpSp>
        <p:nvGrpSpPr>
          <p:cNvPr id="4" name="组合 8"/>
          <p:cNvGrpSpPr/>
          <p:nvPr userDrawn="1"/>
        </p:nvGrpSpPr>
        <p:grpSpPr bwMode="auto">
          <a:xfrm>
            <a:off x="0" y="3273425"/>
            <a:ext cx="12192000" cy="3584575"/>
            <a:chOff x="0" y="3272912"/>
            <a:chExt cx="12192000" cy="3585088"/>
          </a:xfrm>
        </p:grpSpPr>
        <p:sp>
          <p:nvSpPr>
            <p:cNvPr id="5" name="矩形 9"/>
            <p:cNvSpPr/>
            <p:nvPr/>
          </p:nvSpPr>
          <p:spPr>
            <a:xfrm>
              <a:off x="0" y="3463439"/>
              <a:ext cx="12192000" cy="3394561"/>
            </a:xfrm>
            <a:prstGeom prst="rect">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6" name="等腰三角形 10"/>
            <p:cNvSpPr/>
            <p:nvPr/>
          </p:nvSpPr>
          <p:spPr>
            <a:xfrm>
              <a:off x="5705475" y="3272912"/>
              <a:ext cx="781050" cy="304844"/>
            </a:xfrm>
            <a:prstGeom prst="triangl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文本框 11"/>
          <p:cNvSpPr txBox="1"/>
          <p:nvPr userDrawn="1"/>
        </p:nvSpPr>
        <p:spPr>
          <a:xfrm>
            <a:off x="2543175" y="3927475"/>
            <a:ext cx="7067550" cy="923925"/>
          </a:xfrm>
          <a:prstGeom prst="rect">
            <a:avLst/>
          </a:prstGeom>
          <a:noFill/>
        </p:spPr>
        <p:txBody>
          <a:bodyPr wrap="none">
            <a:spAutoFit/>
          </a:bodyPr>
          <a:lstStyle/>
          <a:p>
            <a:pPr algn="ctr" fontAlgn="auto">
              <a:spcBef>
                <a:spcPts val="0"/>
              </a:spcBef>
              <a:spcAft>
                <a:spcPts val="0"/>
              </a:spcAft>
              <a:defRPr/>
            </a:pPr>
            <a:r>
              <a:rPr lang="zh-CN" altLang="en-US" sz="5400" b="1" dirty="0">
                <a:solidFill>
                  <a:schemeClr val="bg1"/>
                </a:solidFill>
                <a:latin typeface="微软雅黑" panose="020B0503020204020204" pitchFamily="34" charset="-122"/>
                <a:ea typeface="微软雅黑" panose="020B0503020204020204" pitchFamily="34" charset="-122"/>
              </a:rPr>
              <a:t>开题报告论文答辩</a:t>
            </a:r>
            <a:r>
              <a:rPr lang="en-US" altLang="zh-CN" sz="5400" b="1" dirty="0">
                <a:solidFill>
                  <a:schemeClr val="bg1"/>
                </a:solidFill>
                <a:latin typeface="微软雅黑" panose="020B0503020204020204" pitchFamily="34" charset="-122"/>
                <a:ea typeface="微软雅黑" panose="020B0503020204020204" pitchFamily="34" charset="-122"/>
              </a:rPr>
              <a:t>PPT</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8" name="TextBox 10"/>
          <p:cNvSpPr txBox="1"/>
          <p:nvPr userDrawn="1"/>
        </p:nvSpPr>
        <p:spPr>
          <a:xfrm>
            <a:off x="2908300" y="5000625"/>
            <a:ext cx="6337300" cy="461963"/>
          </a:xfrm>
          <a:prstGeom prst="rect">
            <a:avLst/>
          </a:prstGeom>
          <a:noFill/>
        </p:spPr>
        <p:txBody>
          <a:bodyPr lIns="91416" tIns="45708" rIns="91416" bIns="45708">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fontAlgn="auto">
              <a:spcBef>
                <a:spcPts val="0"/>
              </a:spcBef>
              <a:spcAft>
                <a:spcPts val="0"/>
              </a:spcAft>
              <a:defRPr/>
            </a:pPr>
            <a:r>
              <a:rPr lang="zh-CN" altLang="en-US" sz="2400" spc="400" dirty="0"/>
              <a:t>武汉大学遥感信息工程学院</a:t>
            </a:r>
            <a:endParaRPr lang="en-US" altLang="zh-CN" sz="2400" spc="400" dirty="0"/>
          </a:p>
        </p:txBody>
      </p:sp>
      <p:grpSp>
        <p:nvGrpSpPr>
          <p:cNvPr id="9" name="组合 13"/>
          <p:cNvGrpSpPr/>
          <p:nvPr userDrawn="1"/>
        </p:nvGrpSpPr>
        <p:grpSpPr bwMode="auto">
          <a:xfrm>
            <a:off x="2941638" y="5938838"/>
            <a:ext cx="6038850" cy="466725"/>
            <a:chOff x="3396950" y="5999685"/>
            <a:chExt cx="6038466" cy="466246"/>
          </a:xfrm>
        </p:grpSpPr>
        <p:grpSp>
          <p:nvGrpSpPr>
            <p:cNvPr id="10" name="组合 14"/>
            <p:cNvGrpSpPr/>
            <p:nvPr/>
          </p:nvGrpSpPr>
          <p:grpSpPr bwMode="auto">
            <a:xfrm>
              <a:off x="7124957" y="5999685"/>
              <a:ext cx="2310459" cy="466244"/>
              <a:chOff x="8655444" y="6069066"/>
              <a:chExt cx="2310459" cy="466244"/>
            </a:xfrm>
          </p:grpSpPr>
          <p:sp>
            <p:nvSpPr>
              <p:cNvPr id="14" name="Freeform 7"/>
              <p:cNvSpPr>
                <a:spLocks noChangeAspect="1" noEditPoints="1"/>
              </p:cNvSpPr>
              <p:nvPr/>
            </p:nvSpPr>
            <p:spPr bwMode="auto">
              <a:xfrm>
                <a:off x="8656237" y="6069066"/>
                <a:ext cx="463521" cy="466246"/>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bg1"/>
              </a:solidFill>
              <a:ln>
                <a:noFill/>
              </a:ln>
            </p:spPr>
            <p:txBody>
              <a:bodyPr lIns="91416" tIns="45708" rIns="91416" bIns="45708"/>
              <a:lstStyle/>
              <a:p>
                <a:pPr fontAlgn="auto">
                  <a:spcBef>
                    <a:spcPts val="0"/>
                  </a:spcBef>
                  <a:spcAft>
                    <a:spcPts val="0"/>
                  </a:spcAft>
                  <a:defRPr/>
                </a:pP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6"/>
              <p:cNvSpPr txBox="1"/>
              <p:nvPr/>
            </p:nvSpPr>
            <p:spPr>
              <a:xfrm>
                <a:off x="9243575" y="6091268"/>
                <a:ext cx="1722328" cy="401225"/>
              </a:xfrm>
              <a:prstGeom prst="rect">
                <a:avLst/>
              </a:prstGeom>
              <a:noFill/>
            </p:spPr>
            <p:txBody>
              <a:bodyPr wrap="non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答辩人</a:t>
                </a:r>
                <a:r>
                  <a:rPr lang="zh-CN" altLang="en-US" dirty="0" smtClean="0">
                    <a:solidFill>
                      <a:schemeClr val="bg1"/>
                    </a:solidFill>
                    <a:latin typeface="微软雅黑" panose="020B0503020204020204" pitchFamily="34" charset="-122"/>
                    <a:ea typeface="微软雅黑" panose="020B0503020204020204" pitchFamily="34" charset="-122"/>
                  </a:rPr>
                  <a:t>：小珞</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5"/>
            <p:cNvGrpSpPr/>
            <p:nvPr/>
          </p:nvGrpSpPr>
          <p:grpSpPr bwMode="auto">
            <a:xfrm>
              <a:off x="3396950" y="5999685"/>
              <a:ext cx="2899456" cy="466246"/>
              <a:chOff x="8807150" y="5287200"/>
              <a:chExt cx="2899456" cy="466246"/>
            </a:xfrm>
          </p:grpSpPr>
          <p:sp>
            <p:nvSpPr>
              <p:cNvPr id="12" name="TextBox 7"/>
              <p:cNvSpPr txBox="1"/>
              <p:nvPr/>
            </p:nvSpPr>
            <p:spPr>
              <a:xfrm>
                <a:off x="9394488" y="5309402"/>
                <a:ext cx="2312840" cy="401225"/>
              </a:xfrm>
              <a:prstGeom prst="rect">
                <a:avLst/>
              </a:prstGeom>
              <a:noFill/>
            </p:spPr>
            <p:txBody>
              <a:bodyPr wrap="none" lIns="91416" tIns="45708" rIns="91416" bIns="45708">
                <a:spAutoFit/>
              </a:bodyPr>
              <a:lstStyle/>
              <a:p>
                <a:pP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指导老师：王老师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Freeform 8"/>
              <p:cNvSpPr>
                <a:spLocks noChangeAspect="1" noEditPoints="1"/>
              </p:cNvSpPr>
              <p:nvPr/>
            </p:nvSpPr>
            <p:spPr bwMode="auto">
              <a:xfrm>
                <a:off x="8807150" y="5287200"/>
                <a:ext cx="465107"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bg1"/>
              </a:solidFill>
              <a:ln>
                <a:noFill/>
              </a:ln>
            </p:spPr>
            <p:txBody>
              <a:bodyPr lIns="91416" tIns="45708" rIns="91416" bIns="45708"/>
              <a:lstStyle/>
              <a:p>
                <a:pPr fontAlgn="auto">
                  <a:spcBef>
                    <a:spcPts val="0"/>
                  </a:spcBef>
                  <a:spcAft>
                    <a:spcPts val="0"/>
                  </a:spcAft>
                  <a:defRPr/>
                </a:pPr>
                <a:endParaRPr lang="zh-CN" altLang="en-US" sz="2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DF1A11C-A054-45E8-9E20-F6401745FF2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334D31-55DA-44D7-AED2-CB8B60BB2C31}"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7E0D8EB-2EC1-4EDE-9506-33C7F6CBCBF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5E1000-D98F-4A6A-BE23-F37B1A8341C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0EACF24-D44A-4A29-B3D3-DF3CC4BF428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E09B344-C396-4CC6-B607-A812579B82C1}"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2D2383A-C2DD-4B06-B5B3-CADE7E1C632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24A91FE-F51C-447E-8BAE-2D0F9A4D7D3F}"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2DF5321-8223-471F-B1DB-DB64E73F75F0}"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1711639-D3C1-49B5-9E07-CA49643265BA}"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2D712D7-CDC8-49CD-A4C4-D42699909244}"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144AA7D-B61C-447C-BB34-9C1A74FB02B0}"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AD1F6459-542D-42B9-8E19-C2340E44D67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5ADF621-F187-4D30-80B8-0DD0D082D0E8}"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93ECE99-CE54-48B2-A6D1-17F72B3FF50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565C0F4-82A7-4B2B-BE41-8261746DA1E9}"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1DE85EC0-FB6A-4D7D-962A-174FFE506AF8}"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D487B4A-39C0-473E-B55F-FD2201A5C15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6642D958-540F-438F-A281-FD656310C52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50CAF58-AC25-4F5F-A645-A21B2AE2D664}"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1AE987B-5CCC-4D98-81F1-14B5B619FD0D}"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BC240D70-F36E-4677-A365-47D026137375}" type="slidenum">
              <a:rPr lang="zh-CN" altLang="en-US"/>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hyperlink" Target="http://www.rapidesign.c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flipV="1">
            <a:off x="0" y="0"/>
            <a:ext cx="12192000" cy="3584575"/>
            <a:chOff x="0" y="3272912"/>
            <a:chExt cx="12192000" cy="3585088"/>
          </a:xfrm>
        </p:grpSpPr>
        <p:sp>
          <p:nvSpPr>
            <p:cNvPr id="9" name="矩形 8"/>
            <p:cNvSpPr>
              <a:spLocks noChangeArrowheads="1"/>
            </p:cNvSpPr>
            <p:nvPr/>
          </p:nvSpPr>
          <p:spPr bwMode="auto">
            <a:xfrm>
              <a:off x="0" y="3463439"/>
              <a:ext cx="12192000" cy="3394561"/>
            </a:xfrm>
            <a:prstGeom prst="rect">
              <a:avLst/>
            </a:prstGeom>
            <a:solidFill>
              <a:srgbClr val="1D6295"/>
            </a:solidFill>
            <a:ln w="12700" algn="ctr">
              <a:noFill/>
              <a:miter lim="800000"/>
            </a:ln>
          </p:spPr>
          <p:txBody>
            <a:bodyPr rot="10800000" anchor="ctr"/>
            <a:lstStyle/>
            <a:p>
              <a:pPr algn="ctr" fontAlgn="auto">
                <a:spcBef>
                  <a:spcPts val="0"/>
                </a:spcBef>
                <a:spcAft>
                  <a:spcPts val="0"/>
                </a:spcAft>
                <a:defRPr/>
              </a:pPr>
              <a:endParaRPr lang="zh-CN" altLang="en-US" sz="1600">
                <a:solidFill>
                  <a:schemeClr val="lt1"/>
                </a:solidFill>
                <a:latin typeface="+mn-lt"/>
                <a:ea typeface="+mn-ea"/>
              </a:endParaRPr>
            </a:p>
          </p:txBody>
        </p:sp>
        <p:sp>
          <p:nvSpPr>
            <p:cNvPr id="12" name="等腰三角形 11"/>
            <p:cNvSpPr>
              <a:spLocks noChangeArrowheads="1"/>
            </p:cNvSpPr>
            <p:nvPr/>
          </p:nvSpPr>
          <p:spPr bwMode="auto">
            <a:xfrm>
              <a:off x="5705475" y="3272912"/>
              <a:ext cx="781050" cy="304844"/>
            </a:xfrm>
            <a:prstGeom prst="triangle">
              <a:avLst>
                <a:gd name="adj" fmla="val 50000"/>
              </a:avLst>
            </a:prstGeom>
            <a:solidFill>
              <a:srgbClr val="1D6295"/>
            </a:solidFill>
            <a:ln w="127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grpSp>
      <p:sp>
        <p:nvSpPr>
          <p:cNvPr id="13" name="文本框 12"/>
          <p:cNvSpPr txBox="1"/>
          <p:nvPr/>
        </p:nvSpPr>
        <p:spPr>
          <a:xfrm>
            <a:off x="2620645" y="3716655"/>
            <a:ext cx="6838950" cy="1322070"/>
          </a:xfrm>
          <a:prstGeom prst="rect">
            <a:avLst/>
          </a:prstGeom>
          <a:noFill/>
        </p:spPr>
        <p:txBody>
          <a:bodyPr wrap="none">
            <a:spAutoFit/>
          </a:bodyPr>
          <a:lstStyle/>
          <a:p>
            <a:pPr algn="ctr" fontAlgn="auto">
              <a:spcBef>
                <a:spcPts val="0"/>
              </a:spcBef>
              <a:spcAft>
                <a:spcPts val="0"/>
              </a:spcAft>
              <a:defRPr/>
            </a:pPr>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Android战棋类手机游戏应用</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软件需求说明书</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10"/>
          <p:cNvSpPr txBox="1"/>
          <p:nvPr/>
        </p:nvSpPr>
        <p:spPr>
          <a:xfrm>
            <a:off x="2908300" y="5181600"/>
            <a:ext cx="6337300" cy="461963"/>
          </a:xfrm>
          <a:prstGeom prst="rect">
            <a:avLst/>
          </a:prstGeom>
          <a:noFill/>
        </p:spPr>
        <p:txBody>
          <a:bodyPr lIns="91416" tIns="45708" rIns="91416" bIns="45708">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fontAlgn="auto">
              <a:spcBef>
                <a:spcPts val="0"/>
              </a:spcBef>
              <a:spcAft>
                <a:spcPts val="0"/>
              </a:spcAft>
              <a:defRPr/>
            </a:pPr>
            <a:r>
              <a:rPr lang="zh-CN" altLang="en-US" sz="2400" spc="400" dirty="0" smtClean="0">
                <a:solidFill>
                  <a:schemeClr val="tx1">
                    <a:lumMod val="65000"/>
                    <a:lumOff val="35000"/>
                  </a:schemeClr>
                </a:solidFill>
              </a:rPr>
              <a:t>浙大城院计算机与计算科学学院学</a:t>
            </a:r>
            <a:r>
              <a:rPr lang="zh-CN" altLang="en-US" sz="2400" spc="400" dirty="0">
                <a:solidFill>
                  <a:schemeClr val="tx1">
                    <a:lumMod val="65000"/>
                    <a:lumOff val="35000"/>
                  </a:schemeClr>
                </a:solidFill>
              </a:rPr>
              <a:t>院</a:t>
            </a:r>
            <a:endParaRPr lang="en-US" altLang="zh-CN" sz="2400" spc="400" dirty="0">
              <a:solidFill>
                <a:schemeClr val="tx1">
                  <a:lumMod val="65000"/>
                  <a:lumOff val="35000"/>
                </a:schemeClr>
              </a:solidFill>
            </a:endParaRPr>
          </a:p>
        </p:txBody>
      </p:sp>
      <p:sp>
        <p:nvSpPr>
          <p:cNvPr id="20" name="Freeform 7"/>
          <p:cNvSpPr>
            <a:spLocks noChangeAspect="1" noEditPoints="1"/>
          </p:cNvSpPr>
          <p:nvPr/>
        </p:nvSpPr>
        <p:spPr bwMode="auto">
          <a:xfrm>
            <a:off x="5245100" y="5938838"/>
            <a:ext cx="461963" cy="46672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2"/>
          </a:solidFill>
          <a:ln>
            <a:noFill/>
          </a:ln>
        </p:spPr>
        <p:txBody>
          <a:bodyPr lIns="91416" tIns="45708" rIns="91416" bIns="45708"/>
          <a:lstStyle/>
          <a:p>
            <a:pPr fontAlgn="auto">
              <a:spcBef>
                <a:spcPts val="0"/>
              </a:spcBef>
              <a:spcAft>
                <a:spcPts val="0"/>
              </a:spcAft>
              <a:defRPr/>
            </a:pP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6"/>
          <p:cNvSpPr txBox="1"/>
          <p:nvPr/>
        </p:nvSpPr>
        <p:spPr>
          <a:xfrm>
            <a:off x="5830888" y="5962650"/>
            <a:ext cx="1430655" cy="397510"/>
          </a:xfrm>
          <a:prstGeom prst="rect">
            <a:avLst/>
          </a:prstGeom>
          <a:noFill/>
        </p:spPr>
        <p:txBody>
          <a:bodyPr wrap="non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组号：</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G02</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7"/>
          <p:cNvSpPr txBox="1"/>
          <p:nvPr/>
        </p:nvSpPr>
        <p:spPr>
          <a:xfrm>
            <a:off x="1471613" y="5962650"/>
            <a:ext cx="2034540" cy="397510"/>
          </a:xfrm>
          <a:prstGeom prst="rect">
            <a:avLst/>
          </a:prstGeom>
          <a:noFill/>
        </p:spPr>
        <p:txBody>
          <a:bodyPr wrap="none" lIns="91416" tIns="45708" rIns="91416" bIns="45708">
            <a:spAutoFit/>
          </a:bodyPr>
          <a:lstStyle/>
          <a:p>
            <a:pPr fontAlgn="auto">
              <a:spcBef>
                <a:spcPts val="0"/>
              </a:spcBef>
              <a:spcAft>
                <a:spcPts val="0"/>
              </a:spcAft>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指导老师：杨枨 </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Freeform 8"/>
          <p:cNvSpPr>
            <a:spLocks noChangeAspect="1" noEditPoints="1"/>
          </p:cNvSpPr>
          <p:nvPr/>
        </p:nvSpPr>
        <p:spPr bwMode="auto">
          <a:xfrm>
            <a:off x="884238" y="5938838"/>
            <a:ext cx="465137" cy="466725"/>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2"/>
          </a:solidFill>
          <a:ln>
            <a:noFill/>
          </a:ln>
        </p:spPr>
        <p:txBody>
          <a:bodyPr lIns="91416" tIns="45708" rIns="91416" bIns="45708"/>
          <a:lstStyle/>
          <a:p>
            <a:pPr fontAlgn="auto">
              <a:spcBef>
                <a:spcPts val="0"/>
              </a:spcBef>
              <a:spcAft>
                <a:spcPts val="0"/>
              </a:spcAft>
              <a:defRPr/>
            </a:pPr>
            <a:endParaRPr lang="zh-CN" alt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Shape">
            <a:hlinkClick r:id="" action="ppaction://media"/>
          </p:cNvPr>
          <p:cNvPicPr>
            <a:picLocks noRot="1" noChangeAspect="1"/>
          </p:cNvPicPr>
          <p:nvPr>
            <a:audioFile r:link="rId1"/>
          </p:nvPr>
        </p:nvPicPr>
        <p:blipFill>
          <a:blip r:embed="rId2"/>
          <a:srcRect/>
          <a:stretch>
            <a:fillRect/>
          </a:stretch>
        </p:blipFill>
        <p:spPr bwMode="auto">
          <a:xfrm>
            <a:off x="-728663" y="6405563"/>
            <a:ext cx="406400" cy="406400"/>
          </a:xfrm>
          <a:prstGeom prst="rect">
            <a:avLst/>
          </a:prstGeom>
          <a:noFill/>
          <a:ln w="9525">
            <a:noFill/>
            <a:miter lim="800000"/>
            <a:headEnd/>
            <a:tailEnd/>
          </a:ln>
        </p:spPr>
      </p:pic>
      <p:pic>
        <p:nvPicPr>
          <p:cNvPr id="10" name="图片 9"/>
          <p:cNvPicPr>
            <a:picLocks noChangeAspect="1"/>
          </p:cNvPicPr>
          <p:nvPr/>
        </p:nvPicPr>
        <p:blipFill>
          <a:blip r:embed="rId3"/>
          <a:srcRect/>
          <a:stretch>
            <a:fillRect/>
          </a:stretch>
        </p:blipFill>
        <p:spPr bwMode="auto">
          <a:xfrm>
            <a:off x="4889500" y="468313"/>
            <a:ext cx="2413000" cy="2414587"/>
          </a:xfrm>
          <a:prstGeom prst="rect">
            <a:avLst/>
          </a:prstGeom>
          <a:noFill/>
          <a:ln w="9525">
            <a:noFill/>
            <a:miter lim="800000"/>
            <a:headEnd/>
            <a:tailEnd/>
          </a:ln>
        </p:spPr>
      </p:pic>
      <p:sp>
        <p:nvSpPr>
          <p:cNvPr id="6" name="Freeform 7"/>
          <p:cNvSpPr>
            <a:spLocks noChangeAspect="1" noEditPoints="1"/>
          </p:cNvSpPr>
          <p:nvPr/>
        </p:nvSpPr>
        <p:spPr bwMode="auto">
          <a:xfrm>
            <a:off x="9111615" y="5949633"/>
            <a:ext cx="461963" cy="46672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2"/>
          </a:solidFill>
          <a:ln>
            <a:noFill/>
          </a:ln>
        </p:spPr>
        <p:txBody>
          <a:bodyPr lIns="91416" tIns="45708" rIns="91416" bIns="45708"/>
          <a:lstStyle/>
          <a:p>
            <a:pPr fontAlgn="auto">
              <a:spcBef>
                <a:spcPts val="0"/>
              </a:spcBef>
              <a:spcAft>
                <a:spcPts val="0"/>
              </a:spcAft>
              <a:defRPr/>
            </a:pP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9697403" y="5973445"/>
            <a:ext cx="1750060" cy="397510"/>
          </a:xfrm>
          <a:prstGeom prst="rect">
            <a:avLst/>
          </a:prstGeom>
          <a:noFill/>
        </p:spPr>
        <p:txBody>
          <a:bodyPr wrap="non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模板：国标</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88</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4" decel="5000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6" presetClass="entr" presetSubtype="3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out)">
                                      <p:cBhvr>
                                        <p:cTn id="15" dur="2000"/>
                                        <p:tgtEl>
                                          <p:spTgt spid="10"/>
                                        </p:tgtEl>
                                      </p:cBhvr>
                                    </p:animEffect>
                                  </p:childTnLst>
                                </p:cTn>
                              </p:par>
                            </p:childTnLst>
                          </p:cTn>
                        </p:par>
                        <p:par>
                          <p:cTn id="16" fill="hold">
                            <p:stCondLst>
                              <p:cond delay="3000"/>
                            </p:stCondLst>
                            <p:childTnLst>
                              <p:par>
                                <p:cTn id="17" presetID="37" presetClass="entr" presetSubtype="0" fill="hold" grpId="0" nodeType="afterEffect">
                                  <p:stCondLst>
                                    <p:cond delay="0"/>
                                  </p:stCondLst>
                                  <p:iterate type="lt">
                                    <p:tmPct val="10000"/>
                                  </p:iterate>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par>
                          <p:cTn id="23" fill="hold">
                            <p:stCondLst>
                              <p:cond delay="5400"/>
                            </p:stCondLst>
                            <p:childTnLst>
                              <p:par>
                                <p:cTn id="24" presetID="31" presetClass="entr" presetSubtype="0" fill="hold" grpId="0" nodeType="afterEffect">
                                  <p:stCondLst>
                                    <p:cond delay="0"/>
                                  </p:stCondLst>
                                  <p:iterate type="lt">
                                    <p:tmPct val="5000"/>
                                  </p:iterate>
                                  <p:childTnLst>
                                    <p:set>
                                      <p:cBhvr>
                                        <p:cTn id="25" dur="1" fill="hold">
                                          <p:stCondLst>
                                            <p:cond delay="0"/>
                                          </p:stCondLst>
                                        </p:cTn>
                                        <p:tgtEl>
                                          <p:spTgt spid="14"/>
                                        </p:tgtEl>
                                        <p:attrNameLst>
                                          <p:attrName>style.visibility</p:attrName>
                                        </p:attrNameLst>
                                      </p:cBhvr>
                                      <p:to>
                                        <p:strVal val="visible"/>
                                      </p:to>
                                    </p:set>
                                    <p:anim calcmode="lin" valueType="num">
                                      <p:cBhvr>
                                        <p:cTn id="26" dur="1000" fill="hold"/>
                                        <p:tgtEl>
                                          <p:spTgt spid="14"/>
                                        </p:tgtEl>
                                        <p:attrNameLst>
                                          <p:attrName>ppt_w</p:attrName>
                                        </p:attrNameLst>
                                      </p:cBhvr>
                                      <p:tavLst>
                                        <p:tav tm="0">
                                          <p:val>
                                            <p:fltVal val="0"/>
                                          </p:val>
                                        </p:tav>
                                        <p:tav tm="100000">
                                          <p:val>
                                            <p:strVal val="#ppt_w"/>
                                          </p:val>
                                        </p:tav>
                                      </p:tavLst>
                                    </p:anim>
                                    <p:anim calcmode="lin" valueType="num">
                                      <p:cBhvr>
                                        <p:cTn id="27" dur="1000" fill="hold"/>
                                        <p:tgtEl>
                                          <p:spTgt spid="14"/>
                                        </p:tgtEl>
                                        <p:attrNameLst>
                                          <p:attrName>ppt_h</p:attrName>
                                        </p:attrNameLst>
                                      </p:cBhvr>
                                      <p:tavLst>
                                        <p:tav tm="0">
                                          <p:val>
                                            <p:fltVal val="0"/>
                                          </p:val>
                                        </p:tav>
                                        <p:tav tm="100000">
                                          <p:val>
                                            <p:strVal val="#ppt_h"/>
                                          </p:val>
                                        </p:tav>
                                      </p:tavLst>
                                    </p:anim>
                                    <p:anim calcmode="lin" valueType="num">
                                      <p:cBhvr>
                                        <p:cTn id="28" dur="1000" fill="hold"/>
                                        <p:tgtEl>
                                          <p:spTgt spid="14"/>
                                        </p:tgtEl>
                                        <p:attrNameLst>
                                          <p:attrName>style.rotation</p:attrName>
                                        </p:attrNameLst>
                                      </p:cBhvr>
                                      <p:tavLst>
                                        <p:tav tm="0">
                                          <p:val>
                                            <p:fltVal val="90"/>
                                          </p:val>
                                        </p:tav>
                                        <p:tav tm="100000">
                                          <p:val>
                                            <p:fltVal val="0"/>
                                          </p:val>
                                        </p:tav>
                                      </p:tavLst>
                                    </p:anim>
                                    <p:animEffect transition="in" filter="fade">
                                      <p:cBhvr>
                                        <p:cTn id="29" dur="1000"/>
                                        <p:tgtEl>
                                          <p:spTgt spid="14"/>
                                        </p:tgtEl>
                                      </p:cBhvr>
                                    </p:animEffect>
                                  </p:childTnLst>
                                </p:cTn>
                              </p:par>
                            </p:childTnLst>
                          </p:cTn>
                        </p:par>
                        <p:par>
                          <p:cTn id="30" fill="hold">
                            <p:stCondLst>
                              <p:cond delay="7150"/>
                            </p:stCondLst>
                            <p:childTnLst>
                              <p:par>
                                <p:cTn id="31" presetID="53" presetClass="entr" presetSubtype="1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76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8150"/>
                            </p:stCondLst>
                            <p:childTnLst>
                              <p:par>
                                <p:cTn id="41" presetID="53" presetClass="entr" presetSubtype="16"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8650"/>
                            </p:stCondLst>
                            <p:childTnLst>
                              <p:par>
                                <p:cTn id="47" presetID="22" presetClass="entr" presetSubtype="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par>
                          <p:cTn id="50" fill="hold">
                            <p:stCondLst>
                              <p:cond delay="9150"/>
                            </p:stCondLst>
                            <p:childTnLst>
                              <p:par>
                                <p:cTn id="51" presetID="53" presetClass="entr" presetSubtype="16"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Effect transition="in" filter="fade">
                                      <p:cBhvr>
                                        <p:cTn id="55" dur="500"/>
                                        <p:tgtEl>
                                          <p:spTgt spid="6"/>
                                        </p:tgtEl>
                                      </p:cBhvr>
                                    </p:animEffect>
                                  </p:childTnLst>
                                </p:cTn>
                              </p:par>
                            </p:childTnLst>
                          </p:cTn>
                        </p:par>
                        <p:par>
                          <p:cTn id="56" fill="hold">
                            <p:stCondLst>
                              <p:cond delay="9650"/>
                            </p:stCondLst>
                            <p:childTnLst>
                              <p:par>
                                <p:cTn id="57" presetID="22" presetClass="entr" presetSubtype="8"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60" repeatCount="indefinite" fill="hold" display="0">
                  <p:stCondLst>
                    <p:cond delay="indefinite"/>
                  </p:stCondLst>
                  <p:endCondLst>
                    <p:cond evt="onStopAudio" delay="0">
                      <p:tgtEl>
                        <p:sldTgt/>
                      </p:tgtEl>
                    </p:cond>
                  </p:endCondLst>
                </p:cTn>
                <p:tgtEl>
                  <p:spTgt spid="3"/>
                </p:tgtEl>
              </p:cMediaNode>
            </p:audio>
          </p:childTnLst>
        </p:cTn>
      </p:par>
    </p:tnLst>
    <p:bldLst>
      <p:bldP spid="13" grpId="0"/>
      <p:bldP spid="14" grpId="0"/>
      <p:bldP spid="21" grpId="0"/>
      <p:bldP spid="18"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界面模型</a:t>
            </a:r>
            <a:endParaRPr lang="zh-CN" sz="2800" spc="120" dirty="0">
              <a:solidFill>
                <a:srgbClr val="FFFFFF"/>
              </a:solidFill>
              <a:latin typeface="微软雅黑" panose="020B0503020204020204" pitchFamily="34" charset="-122"/>
              <a:ea typeface="微软雅黑" panose="020B0503020204020204" pitchFamily="34" charset="-122"/>
            </a:endParaRPr>
          </a:p>
        </p:txBody>
      </p:sp>
      <p:pic>
        <p:nvPicPr>
          <p:cNvPr id="2" name="图片 2"/>
          <p:cNvPicPr>
            <a:picLocks noChangeAspect="1"/>
          </p:cNvPicPr>
          <p:nvPr/>
        </p:nvPicPr>
        <p:blipFill>
          <a:blip r:embed="rId1"/>
          <a:stretch>
            <a:fillRect/>
          </a:stretch>
        </p:blipFill>
        <p:spPr>
          <a:xfrm>
            <a:off x="1393190" y="947420"/>
            <a:ext cx="9077960" cy="565086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altLang="en-US" sz="2800" spc="120" dirty="0">
                <a:solidFill>
                  <a:srgbClr val="FFFFFF"/>
                </a:solidFill>
                <a:latin typeface="微软雅黑" panose="020B0503020204020204" pitchFamily="34" charset="-122"/>
                <a:ea typeface="微软雅黑" panose="020B0503020204020204" pitchFamily="34" charset="-122"/>
              </a:rPr>
              <a:t>界面原型</a:t>
            </a:r>
            <a:endParaRPr lang="zh-CN" altLang="en-US" sz="2800" spc="120" dirty="0">
              <a:solidFill>
                <a:srgbClr val="FFFFFF"/>
              </a:solidFill>
              <a:latin typeface="微软雅黑" panose="020B0503020204020204" pitchFamily="34" charset="-122"/>
              <a:ea typeface="微软雅黑" panose="020B0503020204020204" pitchFamily="34" charset="-122"/>
            </a:endParaRPr>
          </a:p>
        </p:txBody>
      </p:sp>
      <p:pic>
        <p:nvPicPr>
          <p:cNvPr id="2" name="图片 3"/>
          <p:cNvPicPr>
            <a:picLocks noChangeAspect="1"/>
          </p:cNvPicPr>
          <p:nvPr/>
        </p:nvPicPr>
        <p:blipFill>
          <a:blip r:embed="rId1"/>
          <a:stretch>
            <a:fillRect/>
          </a:stretch>
        </p:blipFill>
        <p:spPr>
          <a:xfrm>
            <a:off x="1466215" y="1145540"/>
            <a:ext cx="8418195" cy="517461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2" name="文本框 1"/>
          <p:cNvSpPr txBox="1"/>
          <p:nvPr/>
        </p:nvSpPr>
        <p:spPr>
          <a:xfrm>
            <a:off x="336550" y="203200"/>
            <a:ext cx="2871470" cy="521970"/>
          </a:xfrm>
          <a:prstGeom prst="rect">
            <a:avLst/>
          </a:prstGeom>
          <a:noFill/>
        </p:spPr>
        <p:txBody>
          <a:bodyPr wrap="squar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人员组织分解图</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2" descr="../Pictures/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03630" y="987425"/>
            <a:ext cx="9984740" cy="571119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203708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实体联系图</a:t>
            </a:r>
            <a:endParaRPr lang="zh-CN" sz="2800" spc="120" dirty="0">
              <a:solidFill>
                <a:srgbClr val="FFFF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108710" y="1189990"/>
            <a:ext cx="10091420" cy="510286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a:spLocks noChangeArrowheads="1"/>
          </p:cNvSpPr>
          <p:nvPr/>
        </p:nvSpPr>
        <p:spPr bwMode="auto">
          <a:xfrm>
            <a:off x="263525" y="71438"/>
            <a:ext cx="1960880" cy="737235"/>
          </a:xfrm>
          <a:prstGeom prst="rect">
            <a:avLst/>
          </a:prstGeom>
          <a:noFill/>
          <a:ln w="9525">
            <a:noFill/>
            <a:miter lim="800000"/>
          </a:ln>
        </p:spPr>
        <p:txBody>
          <a:bodyPr wrap="none">
            <a:spAutoFit/>
          </a:bodyPr>
          <a:lstStyle/>
          <a:p>
            <a:pPr>
              <a:lnSpc>
                <a:spcPct val="150000"/>
              </a:lnSpc>
            </a:pPr>
            <a:r>
              <a:rPr lang="zh-CN" altLang="en-US" sz="2800">
                <a:solidFill>
                  <a:srgbClr val="FFFFFF"/>
                </a:solidFill>
                <a:latin typeface="微软雅黑" panose="020B0503020204020204" pitchFamily="34" charset="-122"/>
                <a:ea typeface="微软雅黑" panose="020B0503020204020204" pitchFamily="34" charset="-122"/>
              </a:rPr>
              <a:t>层次方框图</a:t>
            </a:r>
            <a:endParaRPr lang="zh-CN" altLang="en-US" sz="2800">
              <a:solidFill>
                <a:srgbClr val="FFFFFF"/>
              </a:solidFill>
              <a:latin typeface="微软雅黑" panose="020B0503020204020204" pitchFamily="34" charset="-122"/>
              <a:ea typeface="微软雅黑" panose="020B0503020204020204" pitchFamily="34" charset="-122"/>
            </a:endParaRPr>
          </a:p>
        </p:txBody>
      </p:sp>
      <p:pic>
        <p:nvPicPr>
          <p:cNvPr id="14" name="图片 4"/>
          <p:cNvPicPr>
            <a:picLocks noChangeAspect="1"/>
          </p:cNvPicPr>
          <p:nvPr/>
        </p:nvPicPr>
        <p:blipFill>
          <a:blip r:embed="rId1"/>
          <a:stretch>
            <a:fillRect/>
          </a:stretch>
        </p:blipFill>
        <p:spPr>
          <a:xfrm>
            <a:off x="993775" y="1570355"/>
            <a:ext cx="10212705" cy="445960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2037080" cy="737235"/>
          </a:xfrm>
          <a:prstGeom prst="rect">
            <a:avLst/>
          </a:prstGeom>
          <a:noFill/>
        </p:spPr>
        <p:txBody>
          <a:bodyPr wrap="none">
            <a:spAutoFit/>
          </a:bodyPr>
          <a:lstStyle/>
          <a:p>
            <a:pPr fontAlgn="auto">
              <a:lnSpc>
                <a:spcPct val="150000"/>
              </a:lnSpc>
              <a:spcBef>
                <a:spcPts val="0"/>
              </a:spcBef>
              <a:spcAft>
                <a:spcPts val="0"/>
              </a:spcAft>
              <a:defRPr/>
            </a:pPr>
            <a:r>
              <a:rPr lang="zh-CN" altLang="en-US" sz="2800" spc="120" dirty="0">
                <a:solidFill>
                  <a:srgbClr val="FFFFFF"/>
                </a:solidFill>
                <a:latin typeface="微软雅黑" panose="020B0503020204020204" pitchFamily="34" charset="-122"/>
                <a:ea typeface="微软雅黑" panose="020B0503020204020204" pitchFamily="34" charset="-122"/>
              </a:rPr>
              <a:t>状态转换图</a:t>
            </a:r>
            <a:endParaRPr lang="zh-CN" sz="2800" spc="120" dirty="0">
              <a:solidFill>
                <a:srgbClr val="FFFFFF"/>
              </a:solidFill>
              <a:latin typeface="微软雅黑" panose="020B0503020204020204" pitchFamily="34" charset="-122"/>
              <a:ea typeface="微软雅黑" panose="020B0503020204020204" pitchFamily="34" charset="-122"/>
            </a:endParaRPr>
          </a:p>
        </p:txBody>
      </p:sp>
      <p:pic>
        <p:nvPicPr>
          <p:cNvPr id="8" name="图片 8" descr="383154418075451614"/>
          <p:cNvPicPr>
            <a:picLocks noChangeAspect="1"/>
          </p:cNvPicPr>
          <p:nvPr/>
        </p:nvPicPr>
        <p:blipFill>
          <a:blip r:embed="rId1"/>
          <a:stretch>
            <a:fillRect/>
          </a:stretch>
        </p:blipFill>
        <p:spPr>
          <a:xfrm>
            <a:off x="6004560" y="985520"/>
            <a:ext cx="6187440" cy="5490210"/>
          </a:xfrm>
          <a:prstGeom prst="rect">
            <a:avLst/>
          </a:prstGeom>
        </p:spPr>
      </p:pic>
      <p:pic>
        <p:nvPicPr>
          <p:cNvPr id="10" name="图片 10" descr="23659409781209803"/>
          <p:cNvPicPr>
            <a:picLocks noChangeAspect="1"/>
          </p:cNvPicPr>
          <p:nvPr/>
        </p:nvPicPr>
        <p:blipFill>
          <a:blip r:embed="rId2"/>
          <a:stretch>
            <a:fillRect/>
          </a:stretch>
        </p:blipFill>
        <p:spPr>
          <a:xfrm>
            <a:off x="263525" y="1210945"/>
            <a:ext cx="6010910" cy="414401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a:spLocks noChangeArrowheads="1"/>
          </p:cNvSpPr>
          <p:nvPr/>
        </p:nvSpPr>
        <p:spPr bwMode="auto">
          <a:xfrm>
            <a:off x="263525" y="71438"/>
            <a:ext cx="2316480" cy="737235"/>
          </a:xfrm>
          <a:prstGeom prst="rect">
            <a:avLst/>
          </a:prstGeom>
          <a:noFill/>
          <a:ln w="9525">
            <a:noFill/>
            <a:miter lim="800000"/>
          </a:ln>
        </p:spPr>
        <p:txBody>
          <a:bodyPr wrap="none">
            <a:spAutoFit/>
          </a:bodyPr>
          <a:lstStyle/>
          <a:p>
            <a:pPr>
              <a:lnSpc>
                <a:spcPct val="150000"/>
              </a:lnSpc>
            </a:pPr>
            <a:r>
              <a:rPr lang="zh-CN" altLang="en-US" sz="2800">
                <a:solidFill>
                  <a:srgbClr val="FFFFFF"/>
                </a:solidFill>
                <a:latin typeface="微软雅黑" panose="020B0503020204020204" pitchFamily="34" charset="-122"/>
                <a:ea typeface="微软雅黑" panose="020B0503020204020204" pitchFamily="34" charset="-122"/>
              </a:rPr>
              <a:t>对功能的规定</a:t>
            </a:r>
            <a:endParaRPr lang="zh-CN" altLang="en-US" sz="2800">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25195" y="1339215"/>
            <a:ext cx="10047605" cy="4523105"/>
          </a:xfrm>
          <a:prstGeom prst="rect">
            <a:avLst/>
          </a:prstGeom>
          <a:noFill/>
        </p:spPr>
        <p:txBody>
          <a:bodyPr wrap="square" rtlCol="0">
            <a:spAutoFit/>
          </a:bodyPr>
          <a:p>
            <a:r>
              <a:rPr lang="en-US" altLang="zh-CN" sz="3200">
                <a:latin typeface="黑体" panose="02010609060101010101" charset="-122"/>
                <a:ea typeface="黑体" panose="02010609060101010101" charset="-122"/>
                <a:cs typeface="黑体" panose="02010609060101010101" charset="-122"/>
              </a:rPr>
              <a:t>1.</a:t>
            </a:r>
            <a:r>
              <a:rPr lang="zh-CN" altLang="en-US" sz="3200">
                <a:latin typeface="黑体" panose="02010609060101010101" charset="-122"/>
                <a:ea typeface="黑体" panose="02010609060101010101" charset="-122"/>
                <a:cs typeface="黑体" panose="02010609060101010101" charset="-122"/>
              </a:rPr>
              <a:t>用户管理模块</a:t>
            </a:r>
            <a:endParaRPr lang="zh-CN" altLang="en-US" sz="3200">
              <a:latin typeface="黑体" panose="02010609060101010101" charset="-122"/>
              <a:ea typeface="黑体" panose="02010609060101010101" charset="-122"/>
              <a:cs typeface="黑体" panose="02010609060101010101" charset="-122"/>
            </a:endParaRPr>
          </a:p>
          <a:p>
            <a:endParaRPr lang="zh-CN" altLang="en-US" sz="3200">
              <a:latin typeface="黑体" panose="02010609060101010101" charset="-122"/>
              <a:ea typeface="黑体" panose="02010609060101010101" charset="-122"/>
              <a:cs typeface="黑体" panose="02010609060101010101" charset="-122"/>
            </a:endParaRPr>
          </a:p>
          <a:p>
            <a:r>
              <a:rPr lang="en-US" altLang="zh-CN" sz="3200">
                <a:latin typeface="黑体" panose="02010609060101010101" charset="-122"/>
                <a:ea typeface="黑体" panose="02010609060101010101" charset="-122"/>
                <a:cs typeface="黑体" panose="02010609060101010101" charset="-122"/>
              </a:rPr>
              <a:t>2.</a:t>
            </a:r>
            <a:r>
              <a:rPr lang="zh-CN" altLang="en-US" sz="3200">
                <a:latin typeface="黑体" panose="02010609060101010101" charset="-122"/>
                <a:ea typeface="黑体" panose="02010609060101010101" charset="-122"/>
                <a:cs typeface="黑体" panose="02010609060101010101" charset="-122"/>
              </a:rPr>
              <a:t>用户匹配模块</a:t>
            </a:r>
            <a:endParaRPr lang="zh-CN" altLang="en-US" sz="3200">
              <a:latin typeface="黑体" panose="02010609060101010101" charset="-122"/>
              <a:ea typeface="黑体" panose="02010609060101010101" charset="-122"/>
              <a:cs typeface="黑体" panose="02010609060101010101" charset="-122"/>
            </a:endParaRPr>
          </a:p>
          <a:p>
            <a:endParaRPr lang="zh-CN" altLang="en-US" sz="3200">
              <a:latin typeface="黑体" panose="02010609060101010101" charset="-122"/>
              <a:ea typeface="黑体" panose="02010609060101010101" charset="-122"/>
              <a:cs typeface="黑体" panose="02010609060101010101" charset="-122"/>
            </a:endParaRPr>
          </a:p>
          <a:p>
            <a:r>
              <a:rPr lang="en-US" altLang="zh-CN" sz="3200">
                <a:latin typeface="黑体" panose="02010609060101010101" charset="-122"/>
                <a:ea typeface="黑体" panose="02010609060101010101" charset="-122"/>
                <a:cs typeface="黑体" panose="02010609060101010101" charset="-122"/>
              </a:rPr>
              <a:t>3.</a:t>
            </a:r>
            <a:r>
              <a:rPr lang="zh-CN" altLang="en-US" sz="3200">
                <a:latin typeface="黑体" panose="02010609060101010101" charset="-122"/>
                <a:ea typeface="黑体" panose="02010609060101010101" charset="-122"/>
                <a:cs typeface="黑体" panose="02010609060101010101" charset="-122"/>
              </a:rPr>
              <a:t>对战模式选择模块</a:t>
            </a:r>
            <a:endParaRPr lang="zh-CN" altLang="en-US" sz="3200">
              <a:latin typeface="黑体" panose="02010609060101010101" charset="-122"/>
              <a:ea typeface="黑体" panose="02010609060101010101" charset="-122"/>
              <a:cs typeface="黑体" panose="02010609060101010101" charset="-122"/>
            </a:endParaRPr>
          </a:p>
          <a:p>
            <a:endParaRPr lang="zh-CN" altLang="en-US" sz="3200">
              <a:latin typeface="黑体" panose="02010609060101010101" charset="-122"/>
              <a:ea typeface="黑体" panose="02010609060101010101" charset="-122"/>
              <a:cs typeface="黑体" panose="02010609060101010101" charset="-122"/>
            </a:endParaRPr>
          </a:p>
          <a:p>
            <a:r>
              <a:rPr lang="en-US" altLang="zh-CN" sz="3200">
                <a:latin typeface="黑体" panose="02010609060101010101" charset="-122"/>
                <a:ea typeface="黑体" panose="02010609060101010101" charset="-122"/>
                <a:cs typeface="黑体" panose="02010609060101010101" charset="-122"/>
              </a:rPr>
              <a:t>4.</a:t>
            </a:r>
            <a:r>
              <a:rPr lang="zh-CN" altLang="en-US" sz="3200">
                <a:latin typeface="黑体" panose="02010609060101010101" charset="-122"/>
                <a:ea typeface="黑体" panose="02010609060101010101" charset="-122"/>
                <a:cs typeface="黑体" panose="02010609060101010101" charset="-122"/>
              </a:rPr>
              <a:t>对战地图选择模块</a:t>
            </a:r>
            <a:endParaRPr lang="zh-CN" altLang="en-US" sz="3200">
              <a:latin typeface="黑体" panose="02010609060101010101" charset="-122"/>
              <a:ea typeface="黑体" panose="02010609060101010101" charset="-122"/>
              <a:cs typeface="黑体" panose="02010609060101010101" charset="-122"/>
            </a:endParaRPr>
          </a:p>
          <a:p>
            <a:endParaRPr lang="zh-CN" altLang="en-US" sz="3200">
              <a:latin typeface="黑体" panose="02010609060101010101" charset="-122"/>
              <a:ea typeface="黑体" panose="02010609060101010101" charset="-122"/>
              <a:cs typeface="黑体" panose="02010609060101010101" charset="-122"/>
            </a:endParaRPr>
          </a:p>
          <a:p>
            <a:r>
              <a:rPr lang="en-US" altLang="zh-CN" sz="3200">
                <a:latin typeface="黑体" panose="02010609060101010101" charset="-122"/>
                <a:ea typeface="黑体" panose="02010609060101010101" charset="-122"/>
                <a:cs typeface="黑体" panose="02010609060101010101" charset="-122"/>
              </a:rPr>
              <a:t>5.</a:t>
            </a:r>
            <a:r>
              <a:rPr lang="zh-CN" altLang="en-US" sz="3200">
                <a:latin typeface="黑体" panose="02010609060101010101" charset="-122"/>
                <a:ea typeface="黑体" panose="02010609060101010101" charset="-122"/>
                <a:cs typeface="黑体" panose="02010609060101010101" charset="-122"/>
              </a:rPr>
              <a:t>用户对战模块</a:t>
            </a:r>
            <a:endParaRPr lang="zh-CN" altLang="en-US" sz="3200">
              <a:latin typeface="黑体" panose="02010609060101010101" charset="-122"/>
              <a:ea typeface="黑体" panose="02010609060101010101" charset="-122"/>
              <a:cs typeface="黑体" panose="02010609060101010101"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会议记录</a:t>
            </a:r>
            <a:endParaRPr lang="zh-CN" sz="2800" spc="120" dirty="0">
              <a:solidFill>
                <a:srgbClr val="FFFF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525" y="948690"/>
            <a:ext cx="8853805" cy="5638800"/>
          </a:xfrm>
          <a:prstGeom prst="rect">
            <a:avLst/>
          </a:prstGeom>
        </p:spPr>
      </p:pic>
      <p:pic>
        <p:nvPicPr>
          <p:cNvPr id="7" name="图片 6" descr="D81998B94870FBFE3C9D19EF0E0AB783"/>
          <p:cNvPicPr>
            <a:picLocks noChangeAspect="1"/>
          </p:cNvPicPr>
          <p:nvPr/>
        </p:nvPicPr>
        <p:blipFill>
          <a:blip r:embed="rId2"/>
          <a:stretch>
            <a:fillRect/>
          </a:stretch>
        </p:blipFill>
        <p:spPr>
          <a:xfrm>
            <a:off x="8937625" y="808990"/>
            <a:ext cx="2978785" cy="3971925"/>
          </a:xfrm>
          <a:prstGeom prst="rect">
            <a:avLst/>
          </a:prstGeom>
        </p:spPr>
      </p:pic>
      <p:pic>
        <p:nvPicPr>
          <p:cNvPr id="8" name="图片 7" descr="871AC7015A6571DD14146F1156022FEC"/>
          <p:cNvPicPr>
            <a:picLocks noChangeAspect="1"/>
          </p:cNvPicPr>
          <p:nvPr/>
        </p:nvPicPr>
        <p:blipFill>
          <a:blip r:embed="rId3"/>
          <a:stretch>
            <a:fillRect/>
          </a:stretch>
        </p:blipFill>
        <p:spPr>
          <a:xfrm>
            <a:off x="8937625" y="4890770"/>
            <a:ext cx="2979420" cy="180530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0"/>
            <a:ext cx="1666240" cy="737235"/>
          </a:xfrm>
          <a:prstGeom prst="rect">
            <a:avLst/>
          </a:prstGeom>
          <a:noFill/>
        </p:spPr>
        <p:txBody>
          <a:bodyPr wrap="none">
            <a:spAutoFit/>
          </a:bodyPr>
          <a:lstStyle/>
          <a:p>
            <a:pPr fontAlgn="auto">
              <a:lnSpc>
                <a:spcPct val="150000"/>
              </a:lnSpc>
              <a:spcBef>
                <a:spcPts val="0"/>
              </a:spcBef>
              <a:spcAft>
                <a:spcPts val="0"/>
              </a:spcAft>
              <a:defRPr/>
            </a:pPr>
            <a:r>
              <a:rPr lang="zh-CN" altLang="en-US" sz="2800" spc="120" dirty="0">
                <a:solidFill>
                  <a:srgbClr val="FFFFFF"/>
                </a:solidFill>
                <a:latin typeface="微软雅黑" panose="020B0503020204020204" pitchFamily="34" charset="-122"/>
                <a:ea typeface="微软雅黑" panose="020B0503020204020204" pitchFamily="34" charset="-122"/>
              </a:rPr>
              <a:t>版本控制</a:t>
            </a:r>
            <a:endParaRPr lang="zh-CN" altLang="en-US" sz="2800" spc="120" dirty="0">
              <a:solidFill>
                <a:srgbClr val="FFFF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10615" y="1073785"/>
            <a:ext cx="9970770" cy="531368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参考资料</a:t>
            </a:r>
            <a:endParaRPr lang="zh-CN" sz="2800" spc="120" dirty="0">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0905" y="1341755"/>
            <a:ext cx="10800715" cy="5262979"/>
          </a:xfrm>
          <a:prstGeom prst="rect">
            <a:avLst/>
          </a:prstGeom>
          <a:noFill/>
        </p:spPr>
        <p:txBody>
          <a:bodyPr wrap="square" rtlCol="0">
            <a:spAutoFit/>
          </a:bodyPr>
          <a:lstStyle/>
          <a:p>
            <a:pPr lvl="0"/>
            <a:r>
              <a:rPr lang="zh-CN" altLang="zh-CN" sz="2400" dirty="0"/>
              <a:t>《软件项目管理》</a:t>
            </a:r>
            <a:r>
              <a:rPr lang="en-US" altLang="zh-CN" sz="2400" dirty="0"/>
              <a:t> Rajeev T </a:t>
            </a:r>
            <a:r>
              <a:rPr lang="en-US" altLang="zh-CN" sz="2400" dirty="0" err="1"/>
              <a:t>Shandilya</a:t>
            </a:r>
            <a:r>
              <a:rPr lang="en-US" altLang="zh-CN" sz="2400" dirty="0"/>
              <a:t> </a:t>
            </a:r>
            <a:r>
              <a:rPr lang="zh-CN" altLang="zh-CN" sz="2400" dirty="0" smtClean="0"/>
              <a:t>编著</a:t>
            </a:r>
            <a:r>
              <a:rPr lang="en-US" altLang="zh-CN" sz="2400" dirty="0" smtClean="0"/>
              <a:t> </a:t>
            </a:r>
            <a:r>
              <a:rPr lang="zh-CN" altLang="zh-CN" sz="2400" dirty="0"/>
              <a:t>科学</a:t>
            </a:r>
            <a:r>
              <a:rPr lang="zh-CN" altLang="zh-CN" sz="2400" dirty="0" smtClean="0"/>
              <a:t>出版社</a:t>
            </a:r>
            <a:r>
              <a:rPr lang="en-US" altLang="zh-CN" sz="2400" dirty="0" smtClean="0"/>
              <a:t>ISBN</a:t>
            </a:r>
            <a:r>
              <a:rPr lang="zh-CN" altLang="en-US" sz="2400" dirty="0"/>
              <a:t> </a:t>
            </a:r>
            <a:r>
              <a:rPr lang="en-US" altLang="zh-CN" sz="2400" dirty="0" smtClean="0"/>
              <a:t>9787302218708</a:t>
            </a:r>
            <a:endParaRPr lang="zh-CN" altLang="zh-CN" sz="2400" dirty="0"/>
          </a:p>
          <a:p>
            <a:pPr lvl="0"/>
            <a:endParaRPr lang="en-US" altLang="zh-CN" sz="2400" dirty="0" smtClean="0"/>
          </a:p>
          <a:p>
            <a:pPr lvl="0"/>
            <a:r>
              <a:rPr lang="zh-CN" altLang="zh-CN" sz="2400" dirty="0" smtClean="0"/>
              <a:t>软件</a:t>
            </a:r>
            <a:r>
              <a:rPr lang="zh-CN" altLang="zh-CN" sz="2400" dirty="0"/>
              <a:t>工程国家标准</a:t>
            </a:r>
            <a:r>
              <a:rPr lang="zh-CN" altLang="zh-CN" sz="2400" dirty="0" smtClean="0"/>
              <a:t>文档</a:t>
            </a:r>
            <a:endParaRPr lang="en-US" altLang="zh-CN" sz="2400" dirty="0" smtClean="0"/>
          </a:p>
          <a:p>
            <a:pPr lvl="0"/>
            <a:endParaRPr lang="zh-CN" altLang="zh-CN" sz="2400" dirty="0"/>
          </a:p>
          <a:p>
            <a:pPr lvl="0"/>
            <a:r>
              <a:rPr lang="zh-CN" altLang="zh-CN" sz="2400" dirty="0"/>
              <a:t>软件工程项目开发文档</a:t>
            </a:r>
            <a:r>
              <a:rPr lang="zh-CN" altLang="zh-CN" sz="2400" dirty="0" smtClean="0"/>
              <a:t>范例</a:t>
            </a:r>
            <a:endParaRPr lang="en-US" altLang="zh-CN" sz="2400" dirty="0" smtClean="0"/>
          </a:p>
          <a:p>
            <a:pPr lvl="0"/>
            <a:endParaRPr lang="en-US" altLang="zh-CN" sz="2400" dirty="0"/>
          </a:p>
          <a:p>
            <a:pPr lvl="0"/>
            <a:r>
              <a:rPr lang="zh-CN" altLang="zh-CN" sz="2400" dirty="0" smtClean="0"/>
              <a:t>《</a:t>
            </a:r>
            <a:r>
              <a:rPr lang="zh-CN" altLang="zh-CN" sz="2400" dirty="0"/>
              <a:t>我所理解的</a:t>
            </a:r>
            <a:r>
              <a:rPr lang="en-US" altLang="zh-CN" sz="2400" dirty="0"/>
              <a:t>Cocos2d-x</a:t>
            </a:r>
            <a:r>
              <a:rPr lang="zh-CN" altLang="zh-CN" sz="2400" dirty="0"/>
              <a:t>》</a:t>
            </a:r>
            <a:r>
              <a:rPr lang="en-US" altLang="zh-CN" sz="2400" dirty="0"/>
              <a:t>  </a:t>
            </a:r>
            <a:r>
              <a:rPr lang="zh-CN" altLang="zh-CN" sz="2400" dirty="0"/>
              <a:t>秦春林</a:t>
            </a:r>
            <a:r>
              <a:rPr lang="en-US" altLang="zh-CN" sz="2400" dirty="0"/>
              <a:t>  </a:t>
            </a:r>
            <a:r>
              <a:rPr lang="zh-CN" altLang="zh-CN" sz="2400" dirty="0"/>
              <a:t>电子工业出版社</a:t>
            </a:r>
            <a:r>
              <a:rPr lang="en-US" altLang="zh-CN" sz="2400" dirty="0"/>
              <a:t> 	ISBN</a:t>
            </a:r>
            <a:endParaRPr lang="zh-CN" altLang="zh-CN" sz="2400" dirty="0"/>
          </a:p>
          <a:p>
            <a:r>
              <a:rPr lang="en-US" altLang="zh-CN" sz="2400" dirty="0"/>
              <a:t> 978-7-121-24625-8</a:t>
            </a:r>
            <a:endParaRPr lang="zh-CN" altLang="zh-CN" sz="2400" dirty="0"/>
          </a:p>
          <a:p>
            <a:pPr lvl="0"/>
            <a:r>
              <a:rPr lang="zh-CN" altLang="zh-CN" sz="2400" dirty="0"/>
              <a:t>《写给大家看的设计书》</a:t>
            </a:r>
            <a:r>
              <a:rPr lang="en-US" altLang="zh-CN" sz="2400" dirty="0"/>
              <a:t>[</a:t>
            </a:r>
            <a:r>
              <a:rPr lang="zh-CN" altLang="zh-CN" sz="2400" dirty="0"/>
              <a:t>美</a:t>
            </a:r>
            <a:r>
              <a:rPr lang="en-US" altLang="zh-CN" sz="2400" dirty="0"/>
              <a:t>]</a:t>
            </a:r>
            <a:r>
              <a:rPr lang="zh-CN" altLang="zh-CN" sz="2400" dirty="0"/>
              <a:t>罗宾·威廉姆斯</a:t>
            </a:r>
            <a:r>
              <a:rPr lang="en-US" altLang="zh-CN" sz="2400" dirty="0"/>
              <a:t>(</a:t>
            </a:r>
            <a:r>
              <a:rPr lang="en-US" altLang="zh-CN" sz="2400" dirty="0" err="1"/>
              <a:t>RobinWilliams</a:t>
            </a:r>
            <a:r>
              <a:rPr lang="en-US" altLang="zh-CN" sz="2400" dirty="0"/>
              <a:t>) </a:t>
            </a:r>
            <a:r>
              <a:rPr lang="zh-CN" altLang="zh-CN" sz="2400" dirty="0"/>
              <a:t>人民邮电出版社</a:t>
            </a:r>
            <a:endParaRPr lang="zh-CN" altLang="zh-CN" sz="2400" dirty="0"/>
          </a:p>
          <a:p>
            <a:pPr lvl="0"/>
            <a:endParaRPr lang="en-US" altLang="zh-CN" sz="2400" dirty="0" smtClean="0"/>
          </a:p>
          <a:p>
            <a:pPr lvl="0"/>
            <a:r>
              <a:rPr lang="en-US" altLang="zh-CN" sz="2400" dirty="0" smtClean="0"/>
              <a:t>C</a:t>
            </a:r>
            <a:r>
              <a:rPr lang="en-US" altLang="zh-CN" sz="2400" dirty="0"/>
              <a:t>++ Primer Plus </a:t>
            </a:r>
            <a:r>
              <a:rPr lang="en-US" altLang="zh-CN" sz="2400" dirty="0" smtClean="0"/>
              <a:t> </a:t>
            </a:r>
            <a:r>
              <a:rPr lang="en-US" altLang="zh-CN" sz="2400" dirty="0"/>
              <a:t>[</a:t>
            </a:r>
            <a:r>
              <a:rPr lang="zh-CN" altLang="zh-CN" sz="2400" dirty="0"/>
              <a:t>美</a:t>
            </a:r>
            <a:r>
              <a:rPr lang="en-US" altLang="zh-CN" sz="2400" dirty="0"/>
              <a:t>]Stephen </a:t>
            </a:r>
            <a:r>
              <a:rPr lang="en-US" altLang="zh-CN" sz="2400" dirty="0" err="1"/>
              <a:t>Prata</a:t>
            </a:r>
            <a:r>
              <a:rPr lang="en-US" altLang="zh-CN" sz="2400" dirty="0"/>
              <a:t>  </a:t>
            </a:r>
            <a:r>
              <a:rPr lang="zh-CN" altLang="zh-CN" sz="2400" dirty="0"/>
              <a:t>人民邮电出版社</a:t>
            </a:r>
            <a:r>
              <a:rPr lang="en-US" altLang="zh-CN" sz="2400" dirty="0"/>
              <a:t>ISBN  978-7-115-27946-0</a:t>
            </a:r>
            <a:endParaRPr lang="zh-CN" altLang="zh-CN" sz="2400" dirty="0"/>
          </a:p>
          <a:p>
            <a:pPr lvl="0"/>
            <a:endParaRPr lang="en-US" altLang="zh-CN" sz="2400" dirty="0" smtClean="0"/>
          </a:p>
          <a:p>
            <a:pPr lvl="0"/>
            <a:r>
              <a:rPr lang="zh-CN" altLang="zh-CN" sz="2400" dirty="0" smtClean="0"/>
              <a:t>《</a:t>
            </a:r>
            <a:r>
              <a:rPr lang="zh-CN" altLang="zh-CN" sz="2400" dirty="0"/>
              <a:t>数据库系统概念》</a:t>
            </a:r>
            <a:r>
              <a:rPr lang="en-US" altLang="zh-CN" sz="2400" dirty="0"/>
              <a:t>Abraham </a:t>
            </a:r>
            <a:r>
              <a:rPr lang="en-US" altLang="zh-CN" sz="2400" dirty="0" err="1"/>
              <a:t>Silberschatz</a:t>
            </a:r>
            <a:r>
              <a:rPr lang="en-US" altLang="zh-CN" sz="2400" dirty="0"/>
              <a:t>  Henry </a:t>
            </a:r>
            <a:r>
              <a:rPr lang="en-US" altLang="zh-CN" sz="2400" dirty="0" err="1"/>
              <a:t>F.Korth</a:t>
            </a:r>
            <a:r>
              <a:rPr lang="en-US" altLang="zh-CN" sz="2400" dirty="0"/>
              <a:t>  </a:t>
            </a:r>
            <a:r>
              <a:rPr lang="en-US" altLang="zh-CN" sz="2400" dirty="0" err="1"/>
              <a:t>S.Sudarshan</a:t>
            </a:r>
            <a:r>
              <a:rPr lang="en-US" altLang="zh-CN" sz="2400" dirty="0"/>
              <a:t> </a:t>
            </a:r>
            <a:r>
              <a:rPr lang="zh-CN" altLang="zh-CN" sz="2400" dirty="0"/>
              <a:t>机械工业出版社</a:t>
            </a:r>
            <a:r>
              <a:rPr lang="en-US" altLang="zh-CN" sz="2400" dirty="0"/>
              <a:t>		ISBN: 9787111375296</a:t>
            </a:r>
            <a:endParaRPr lang="zh-CN" altLang="zh-CN" sz="2400" dirty="0"/>
          </a:p>
        </p:txBody>
      </p:sp>
      <p:sp>
        <p:nvSpPr>
          <p:cNvPr id="6" name="太阳形 5"/>
          <p:cNvSpPr/>
          <p:nvPr/>
        </p:nvSpPr>
        <p:spPr>
          <a:xfrm>
            <a:off x="358140" y="1341755"/>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太阳形 6"/>
          <p:cNvSpPr/>
          <p:nvPr/>
        </p:nvSpPr>
        <p:spPr>
          <a:xfrm>
            <a:off x="358140" y="2078355"/>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太阳形 7"/>
          <p:cNvSpPr/>
          <p:nvPr/>
        </p:nvSpPr>
        <p:spPr>
          <a:xfrm>
            <a:off x="358140" y="2818130"/>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太阳形 8"/>
          <p:cNvSpPr/>
          <p:nvPr/>
        </p:nvSpPr>
        <p:spPr>
          <a:xfrm>
            <a:off x="358140" y="3581400"/>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太阳形 9"/>
          <p:cNvSpPr/>
          <p:nvPr/>
        </p:nvSpPr>
        <p:spPr>
          <a:xfrm>
            <a:off x="358140" y="4287520"/>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太阳形 10"/>
          <p:cNvSpPr/>
          <p:nvPr/>
        </p:nvSpPr>
        <p:spPr>
          <a:xfrm>
            <a:off x="358140" y="4989830"/>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太阳形 11"/>
          <p:cNvSpPr/>
          <p:nvPr/>
        </p:nvSpPr>
        <p:spPr>
          <a:xfrm>
            <a:off x="358140" y="5757545"/>
            <a:ext cx="413385" cy="413385"/>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学论网-矩形 11"/>
          <p:cNvSpPr/>
          <p:nvPr/>
        </p:nvSpPr>
        <p:spPr>
          <a:xfrm>
            <a:off x="0" y="0"/>
            <a:ext cx="12192000" cy="6858000"/>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单圆角矩形 1"/>
          <p:cNvSpPr/>
          <p:nvPr/>
        </p:nvSpPr>
        <p:spPr>
          <a:xfrm>
            <a:off x="1466850" y="1982788"/>
            <a:ext cx="3028950" cy="3028950"/>
          </a:xfrm>
          <a:prstGeom prst="round1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单圆角矩形 2"/>
          <p:cNvSpPr/>
          <p:nvPr/>
        </p:nvSpPr>
        <p:spPr>
          <a:xfrm>
            <a:off x="1314450" y="2087563"/>
            <a:ext cx="3028950" cy="3028950"/>
          </a:xfrm>
          <a:prstGeom prst="round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文本框 3"/>
          <p:cNvSpPr txBox="1">
            <a:spLocks noChangeArrowheads="1"/>
          </p:cNvSpPr>
          <p:nvPr/>
        </p:nvSpPr>
        <p:spPr bwMode="auto">
          <a:xfrm>
            <a:off x="1403350" y="2678113"/>
            <a:ext cx="2940050" cy="769937"/>
          </a:xfrm>
          <a:prstGeom prst="rect">
            <a:avLst/>
          </a:prstGeom>
          <a:noFill/>
          <a:ln w="9525">
            <a:noFill/>
            <a:miter lim="800000"/>
          </a:ln>
        </p:spPr>
        <p:txBody>
          <a:bodyPr>
            <a:spAutoFit/>
          </a:bodyPr>
          <a:lstStyle/>
          <a:p>
            <a:pPr algn="ctr"/>
            <a:r>
              <a:rPr lang="zh-CN" altLang="en-US" sz="4400">
                <a:solidFill>
                  <a:schemeClr val="bg1"/>
                </a:solidFill>
                <a:latin typeface="微软雅黑" panose="020B0503020204020204" pitchFamily="34" charset="-122"/>
                <a:ea typeface="微软雅黑" panose="020B0503020204020204" pitchFamily="34" charset="-122"/>
              </a:rPr>
              <a:t>目 录</a:t>
            </a:r>
            <a:endParaRPr lang="zh-CN" altLang="en-US" sz="440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a:spLocks noChangeArrowheads="1"/>
          </p:cNvSpPr>
          <p:nvPr/>
        </p:nvSpPr>
        <p:spPr bwMode="auto">
          <a:xfrm>
            <a:off x="1014413" y="3646488"/>
            <a:ext cx="3717925" cy="585787"/>
          </a:xfrm>
          <a:prstGeom prst="rect">
            <a:avLst/>
          </a:prstGeom>
          <a:noFill/>
          <a:ln w="9525">
            <a:noFill/>
            <a:miter lim="800000"/>
          </a:ln>
        </p:spPr>
        <p:txBody>
          <a:bodyPr>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CONTENTS</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6" name="泪滴形 5"/>
          <p:cNvSpPr/>
          <p:nvPr/>
        </p:nvSpPr>
        <p:spPr>
          <a:xfrm>
            <a:off x="6438900" y="884873"/>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泪滴形 6"/>
          <p:cNvSpPr/>
          <p:nvPr/>
        </p:nvSpPr>
        <p:spPr>
          <a:xfrm>
            <a:off x="6418580" y="2972753"/>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8" name="泪滴形 7"/>
          <p:cNvSpPr/>
          <p:nvPr/>
        </p:nvSpPr>
        <p:spPr>
          <a:xfrm>
            <a:off x="6438900" y="3993833"/>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9" name="泪滴形 8"/>
          <p:cNvSpPr/>
          <p:nvPr/>
        </p:nvSpPr>
        <p:spPr>
          <a:xfrm>
            <a:off x="6438900" y="5075873"/>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05</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7509510" y="955675"/>
            <a:ext cx="3374390" cy="583565"/>
          </a:xfrm>
          <a:prstGeom prst="rect">
            <a:avLst/>
          </a:prstGeom>
          <a:noFill/>
          <a:ln w="9525">
            <a:noFill/>
            <a:miter lim="800000"/>
          </a:ln>
        </p:spPr>
        <p:txBody>
          <a:bodyPr wrap="square">
            <a:spAutoFit/>
          </a:bodyPr>
          <a:lstStyle/>
          <a:p>
            <a:pPr marL="0" lvl="1"/>
            <a:r>
              <a:rPr lang="zh-CN" altLang="en-US" sz="3200">
                <a:solidFill>
                  <a:schemeClr val="bg1"/>
                </a:solidFill>
                <a:latin typeface="微软雅黑" panose="020B0503020204020204" pitchFamily="34" charset="-122"/>
                <a:ea typeface="微软雅黑" panose="020B0503020204020204" pitchFamily="34" charset="-122"/>
              </a:rPr>
              <a:t>游戏概况</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1" name="文本框 9"/>
          <p:cNvSpPr txBox="1">
            <a:spLocks noChangeArrowheads="1"/>
          </p:cNvSpPr>
          <p:nvPr/>
        </p:nvSpPr>
        <p:spPr bwMode="auto">
          <a:xfrm>
            <a:off x="7481570" y="3044190"/>
            <a:ext cx="3285490" cy="583565"/>
          </a:xfrm>
          <a:prstGeom prst="rect">
            <a:avLst/>
          </a:prstGeom>
          <a:noFill/>
          <a:ln w="9525">
            <a:noFill/>
            <a:miter lim="800000"/>
          </a:ln>
        </p:spPr>
        <p:txBody>
          <a:bodyPr wrap="square">
            <a:spAutoFit/>
          </a:bodyPr>
          <a:lstStyle/>
          <a:p>
            <a:pPr marL="0" lvl="1"/>
            <a:r>
              <a:rPr lang="zh-CN" altLang="en-US" sz="3200">
                <a:solidFill>
                  <a:schemeClr val="bg1"/>
                </a:solidFill>
                <a:latin typeface="微软雅黑" panose="020B0503020204020204" pitchFamily="34" charset="-122"/>
                <a:ea typeface="微软雅黑" panose="020B0503020204020204" pitchFamily="34" charset="-122"/>
              </a:rPr>
              <a:t>界面原型</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2" name="文本框 9"/>
          <p:cNvSpPr txBox="1">
            <a:spLocks noChangeArrowheads="1"/>
          </p:cNvSpPr>
          <p:nvPr/>
        </p:nvSpPr>
        <p:spPr bwMode="auto">
          <a:xfrm>
            <a:off x="7481570" y="4064000"/>
            <a:ext cx="3110230" cy="583565"/>
          </a:xfrm>
          <a:prstGeom prst="rect">
            <a:avLst/>
          </a:prstGeom>
          <a:noFill/>
          <a:ln w="9525">
            <a:noFill/>
            <a:miter lim="800000"/>
          </a:ln>
        </p:spPr>
        <p:txBody>
          <a:bodyPr wrap="square">
            <a:spAutoFit/>
          </a:bodyPr>
          <a:lstStyle/>
          <a:p>
            <a:pPr marL="0" lvl="1"/>
            <a:r>
              <a:rPr lang="zh-CN" altLang="en-US" sz="3200">
                <a:solidFill>
                  <a:schemeClr val="bg1"/>
                </a:solidFill>
                <a:latin typeface="微软雅黑" panose="020B0503020204020204" pitchFamily="34" charset="-122"/>
                <a:ea typeface="微软雅黑" panose="020B0503020204020204" pitchFamily="34" charset="-122"/>
              </a:rPr>
              <a:t>软件需求</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15" name="学论网-矩形 11"/>
          <p:cNvSpPr/>
          <p:nvPr/>
        </p:nvSpPr>
        <p:spPr>
          <a:xfrm>
            <a:off x="0" y="6675438"/>
            <a:ext cx="12192000" cy="182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泪滴形 22"/>
          <p:cNvSpPr/>
          <p:nvPr/>
        </p:nvSpPr>
        <p:spPr>
          <a:xfrm>
            <a:off x="6423660" y="1926273"/>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a:spLocks noChangeArrowheads="1"/>
          </p:cNvSpPr>
          <p:nvPr/>
        </p:nvSpPr>
        <p:spPr bwMode="auto">
          <a:xfrm>
            <a:off x="7503160" y="1996440"/>
            <a:ext cx="3380740" cy="583565"/>
          </a:xfrm>
          <a:prstGeom prst="rect">
            <a:avLst/>
          </a:prstGeom>
          <a:noFill/>
          <a:ln w="9525">
            <a:noFill/>
            <a:miter lim="800000"/>
          </a:ln>
        </p:spPr>
        <p:txBody>
          <a:bodyPr wrap="square">
            <a:spAutoFit/>
          </a:bodyPr>
          <a:lstStyle/>
          <a:p>
            <a:pPr marL="0" lvl="1"/>
            <a:r>
              <a:rPr lang="zh-CN" altLang="en-US" sz="3200">
                <a:solidFill>
                  <a:schemeClr val="bg1"/>
                </a:solidFill>
                <a:latin typeface="微软雅黑" panose="020B0503020204020204" pitchFamily="34" charset="-122"/>
                <a:ea typeface="微软雅黑" panose="020B0503020204020204" pitchFamily="34" charset="-122"/>
              </a:rPr>
              <a:t>访谈</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481570" y="5146040"/>
            <a:ext cx="2342515" cy="583565"/>
          </a:xfrm>
          <a:prstGeom prst="rect">
            <a:avLst/>
          </a:prstGeom>
          <a:noFill/>
        </p:spPr>
        <p:txBody>
          <a:bodyPr wrap="square" rtlCol="0">
            <a:spAutoFit/>
          </a:bodyPr>
          <a:lstStyle/>
          <a:p>
            <a:r>
              <a:rPr lang="zh-CN" altLang="en-US" sz="3200">
                <a:solidFill>
                  <a:schemeClr val="bg1"/>
                </a:solidFill>
                <a:latin typeface="微软雅黑" panose="020B0503020204020204" pitchFamily="34" charset="-122"/>
                <a:ea typeface="微软雅黑" panose="020B0503020204020204" pitchFamily="34" charset="-122"/>
              </a:rPr>
              <a:t>总结</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8" name="泪滴形 27"/>
          <p:cNvSpPr/>
          <p:nvPr/>
        </p:nvSpPr>
        <p:spPr>
          <a:xfrm>
            <a:off x="6428740" y="4007168"/>
            <a:ext cx="723900" cy="7239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fontAlgn="auto">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nodeType="withEffect">
                                  <p:stCondLst>
                                    <p:cond delay="0"/>
                                  </p:stCondLst>
                                  <p:childTnLst>
                                    <p:animMotion origin="layout" path="M -1.66667E-6 -1.11111E-6 L 0.18164 -0.40602 " pathEditMode="relative" rAng="0" ptsTypes="AA">
                                      <p:cBhvr>
                                        <p:cTn id="9" dur="1250" spd="-100000" fill="hold"/>
                                        <p:tgtEl>
                                          <p:spTgt spid="2"/>
                                        </p:tgtEl>
                                        <p:attrNameLst>
                                          <p:attrName>ppt_x</p:attrName>
                                          <p:attrName>ppt_y</p:attrName>
                                        </p:attrNameLst>
                                      </p:cBhvr>
                                      <p:rCtr x="9076" y="-20301"/>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accel="50000" decel="50000" fill="hold" nodeType="withEffect">
                                  <p:stCondLst>
                                    <p:cond delay="0"/>
                                  </p:stCondLst>
                                  <p:childTnLst>
                                    <p:animMotion origin="layout" path="M -2.08333E-6 0 L -0.20195 0.39907 " pathEditMode="relative" rAng="0" ptsTypes="AA">
                                      <p:cBhvr>
                                        <p:cTn id="14" dur="1250" spd="-100000" fill="hold"/>
                                        <p:tgtEl>
                                          <p:spTgt spid="3"/>
                                        </p:tgtEl>
                                        <p:attrNameLst>
                                          <p:attrName>ppt_x</p:attrName>
                                          <p:attrName>ppt_y</p:attrName>
                                        </p:attrNameLst>
                                      </p:cBhvr>
                                      <p:rCtr x="-10104" y="19954"/>
                                    </p:animMotion>
                                  </p:childTnLst>
                                </p:cTn>
                              </p:par>
                            </p:childTnLst>
                          </p:cTn>
                        </p:par>
                        <p:par>
                          <p:cTn id="15" fill="hold">
                            <p:stCondLst>
                              <p:cond delay="500"/>
                            </p:stCondLst>
                            <p:childTnLst>
                              <p:par>
                                <p:cTn id="16" presetID="47" presetClass="entr" presetSubtype="0" fill="hold" grpId="0" nodeType="afterEffect">
                                  <p:stCondLst>
                                    <p:cond delay="0"/>
                                  </p:stCondLst>
                                  <p:iterate type="lt">
                                    <p:tmPct val="2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iterate type="lt">
                                    <p:tmPct val="20000"/>
                                  </p:iterate>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245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950"/>
                            </p:stCondLst>
                            <p:childTnLst>
                              <p:par>
                                <p:cTn id="33" presetID="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3450"/>
                            </p:stCondLst>
                            <p:childTnLst>
                              <p:par>
                                <p:cTn id="38" presetID="53" presetClass="entr" presetSubtype="16"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par>
                          <p:cTn id="43" fill="hold">
                            <p:stCondLst>
                              <p:cond delay="3950"/>
                            </p:stCondLst>
                            <p:childTnLst>
                              <p:par>
                                <p:cTn id="44" presetID="2" presetClass="entr" presetSubtype="2"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par>
                          <p:cTn id="48" fill="hold">
                            <p:stCondLst>
                              <p:cond delay="4450"/>
                            </p:stCondLst>
                            <p:childTnLst>
                              <p:par>
                                <p:cTn id="49" presetID="53" presetClass="entr" presetSubtype="16"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4950"/>
                            </p:stCondLst>
                            <p:childTnLst>
                              <p:par>
                                <p:cTn id="55" presetID="2" presetClass="entr" presetSubtype="2"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1+#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childTnLst>
                          </p:cTn>
                        </p:par>
                        <p:par>
                          <p:cTn id="59" fill="hold">
                            <p:stCondLst>
                              <p:cond delay="5450"/>
                            </p:stCondLst>
                            <p:childTnLst>
                              <p:par>
                                <p:cTn id="60" presetID="53" presetClass="entr" presetSubtype="16"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animEffect transition="in" filter="fade">
                                      <p:cBhvr>
                                        <p:cTn id="64" dur="500"/>
                                        <p:tgtEl>
                                          <p:spTgt spid="9"/>
                                        </p:tgtEl>
                                      </p:cBhvr>
                                    </p:animEffect>
                                  </p:childTnLst>
                                </p:cTn>
                              </p:par>
                            </p:childTnLst>
                          </p:cTn>
                        </p:par>
                        <p:par>
                          <p:cTn id="65" fill="hold">
                            <p:stCondLst>
                              <p:cond delay="5950"/>
                            </p:stCondLst>
                            <p:childTnLst>
                              <p:par>
                                <p:cTn id="66" presetID="16" presetClass="entr" presetSubtype="21"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barn(inVertical)">
                                      <p:cBhvr>
                                        <p:cTn id="68" dur="750"/>
                                        <p:tgtEl>
                                          <p:spTgt spid="15"/>
                                        </p:tgtEl>
                                      </p:cBhvr>
                                    </p:animEffect>
                                  </p:childTnLst>
                                </p:cTn>
                              </p:par>
                            </p:childTnLst>
                          </p:cTn>
                        </p:par>
                        <p:par>
                          <p:cTn id="69" fill="hold">
                            <p:stCondLst>
                              <p:cond delay="6950"/>
                            </p:stCondLst>
                            <p:childTnLst>
                              <p:par>
                                <p:cTn id="70" presetID="53" presetClass="entr" presetSubtype="16"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p:cTn id="72" dur="500" fill="hold"/>
                                        <p:tgtEl>
                                          <p:spTgt spid="23"/>
                                        </p:tgtEl>
                                        <p:attrNameLst>
                                          <p:attrName>ppt_w</p:attrName>
                                        </p:attrNameLst>
                                      </p:cBhvr>
                                      <p:tavLst>
                                        <p:tav tm="0">
                                          <p:val>
                                            <p:fltVal val="0"/>
                                          </p:val>
                                        </p:tav>
                                        <p:tav tm="100000">
                                          <p:val>
                                            <p:strVal val="#ppt_w"/>
                                          </p:val>
                                        </p:tav>
                                      </p:tavLst>
                                    </p:anim>
                                    <p:anim calcmode="lin" valueType="num">
                                      <p:cBhvr>
                                        <p:cTn id="73" dur="500" fill="hold"/>
                                        <p:tgtEl>
                                          <p:spTgt spid="23"/>
                                        </p:tgtEl>
                                        <p:attrNameLst>
                                          <p:attrName>ppt_h</p:attrName>
                                        </p:attrNameLst>
                                      </p:cBhvr>
                                      <p:tavLst>
                                        <p:tav tm="0">
                                          <p:val>
                                            <p:fltVal val="0"/>
                                          </p:val>
                                        </p:tav>
                                        <p:tav tm="100000">
                                          <p:val>
                                            <p:strVal val="#ppt_h"/>
                                          </p:val>
                                        </p:tav>
                                      </p:tavLst>
                                    </p:anim>
                                    <p:animEffect transition="in" filter="fade">
                                      <p:cBhvr>
                                        <p:cTn id="74" dur="500"/>
                                        <p:tgtEl>
                                          <p:spTgt spid="23"/>
                                        </p:tgtEl>
                                      </p:cBhvr>
                                    </p:animEffect>
                                  </p:childTnLst>
                                </p:cTn>
                              </p:par>
                            </p:childTnLst>
                          </p:cTn>
                        </p:par>
                        <p:par>
                          <p:cTn id="75" fill="hold">
                            <p:stCondLst>
                              <p:cond delay="7450"/>
                            </p:stCondLst>
                            <p:childTnLst>
                              <p:par>
                                <p:cTn id="76" presetID="2" presetClass="entr" presetSubtype="2"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500" fill="hold"/>
                                        <p:tgtEl>
                                          <p:spTgt spid="24"/>
                                        </p:tgtEl>
                                        <p:attrNameLst>
                                          <p:attrName>ppt_x</p:attrName>
                                        </p:attrNameLst>
                                      </p:cBhvr>
                                      <p:tavLst>
                                        <p:tav tm="0">
                                          <p:val>
                                            <p:strVal val="1+#ppt_w/2"/>
                                          </p:val>
                                        </p:tav>
                                        <p:tav tm="100000">
                                          <p:val>
                                            <p:strVal val="#ppt_x"/>
                                          </p:val>
                                        </p:tav>
                                      </p:tavLst>
                                    </p:anim>
                                    <p:anim calcmode="lin" valueType="num">
                                      <p:cBhvr additive="base">
                                        <p:cTn id="79" dur="500" fill="hold"/>
                                        <p:tgtEl>
                                          <p:spTgt spid="24"/>
                                        </p:tgtEl>
                                        <p:attrNameLst>
                                          <p:attrName>ppt_y</p:attrName>
                                        </p:attrNameLst>
                                      </p:cBhvr>
                                      <p:tavLst>
                                        <p:tav tm="0">
                                          <p:val>
                                            <p:strVal val="#ppt_y"/>
                                          </p:val>
                                        </p:tav>
                                        <p:tav tm="100000">
                                          <p:val>
                                            <p:strVal val="#ppt_y"/>
                                          </p:val>
                                        </p:tav>
                                      </p:tavLst>
                                    </p:anim>
                                  </p:childTnLst>
                                </p:cTn>
                              </p:par>
                            </p:childTnLst>
                          </p:cTn>
                        </p:par>
                        <p:par>
                          <p:cTn id="80" fill="hold">
                            <p:stCondLst>
                              <p:cond delay="7950"/>
                            </p:stCondLst>
                            <p:childTnLst>
                              <p:par>
                                <p:cTn id="81" presetID="53" presetClass="entr" presetSubtype="16"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p:cTn id="83" dur="500" fill="hold"/>
                                        <p:tgtEl>
                                          <p:spTgt spid="28"/>
                                        </p:tgtEl>
                                        <p:attrNameLst>
                                          <p:attrName>ppt_w</p:attrName>
                                        </p:attrNameLst>
                                      </p:cBhvr>
                                      <p:tavLst>
                                        <p:tav tm="0">
                                          <p:val>
                                            <p:fltVal val="0"/>
                                          </p:val>
                                        </p:tav>
                                        <p:tav tm="100000">
                                          <p:val>
                                            <p:strVal val="#ppt_w"/>
                                          </p:val>
                                        </p:tav>
                                      </p:tavLst>
                                    </p:anim>
                                    <p:anim calcmode="lin" valueType="num">
                                      <p:cBhvr>
                                        <p:cTn id="84" dur="500" fill="hold"/>
                                        <p:tgtEl>
                                          <p:spTgt spid="28"/>
                                        </p:tgtEl>
                                        <p:attrNameLst>
                                          <p:attrName>ppt_h</p:attrName>
                                        </p:attrNameLst>
                                      </p:cBhvr>
                                      <p:tavLst>
                                        <p:tav tm="0">
                                          <p:val>
                                            <p:fltVal val="0"/>
                                          </p:val>
                                        </p:tav>
                                        <p:tav tm="100000">
                                          <p:val>
                                            <p:strVal val="#ppt_h"/>
                                          </p:val>
                                        </p:tav>
                                      </p:tavLst>
                                    </p:anim>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ldLvl="0" animBg="1"/>
      <p:bldP spid="7" grpId="0" bldLvl="0" animBg="1"/>
      <p:bldP spid="8" grpId="0" bldLvl="0" animBg="1"/>
      <p:bldP spid="9" grpId="0" bldLvl="0" animBg="1"/>
      <p:bldP spid="10" grpId="0"/>
      <p:bldP spid="11" grpId="0"/>
      <p:bldP spid="12" grpId="0"/>
      <p:bldP spid="15" grpId="0" animBg="1"/>
      <p:bldP spid="23" grpId="0" bldLvl="0" animBg="1"/>
      <p:bldP spid="24" grpId="0"/>
      <p:bldP spid="2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flipV="1">
            <a:off x="0" y="0"/>
            <a:ext cx="12192000" cy="3584575"/>
            <a:chOff x="0" y="3272912"/>
            <a:chExt cx="12192000" cy="3585088"/>
          </a:xfrm>
        </p:grpSpPr>
        <p:sp>
          <p:nvSpPr>
            <p:cNvPr id="9" name="矩形 8"/>
            <p:cNvSpPr>
              <a:spLocks noChangeArrowheads="1"/>
            </p:cNvSpPr>
            <p:nvPr/>
          </p:nvSpPr>
          <p:spPr bwMode="auto">
            <a:xfrm>
              <a:off x="0" y="3463439"/>
              <a:ext cx="12192000" cy="3394561"/>
            </a:xfrm>
            <a:prstGeom prst="rect">
              <a:avLst/>
            </a:prstGeom>
            <a:solidFill>
              <a:srgbClr val="1D6295"/>
            </a:solidFill>
            <a:ln w="12700" algn="ctr">
              <a:noFill/>
              <a:miter lim="800000"/>
            </a:ln>
          </p:spPr>
          <p:txBody>
            <a:bodyPr rot="10800000" anchor="ctr"/>
            <a:lstStyle/>
            <a:p>
              <a:pPr algn="ctr" fontAlgn="auto">
                <a:spcBef>
                  <a:spcPts val="0"/>
                </a:spcBef>
                <a:spcAft>
                  <a:spcPts val="0"/>
                </a:spcAft>
                <a:defRPr/>
              </a:pPr>
              <a:endParaRPr lang="zh-CN" altLang="en-US" sz="1600">
                <a:solidFill>
                  <a:schemeClr val="lt1"/>
                </a:solidFill>
                <a:latin typeface="+mn-lt"/>
                <a:ea typeface="+mn-ea"/>
              </a:endParaRPr>
            </a:p>
          </p:txBody>
        </p:sp>
        <p:sp>
          <p:nvSpPr>
            <p:cNvPr id="12" name="等腰三角形 11"/>
            <p:cNvSpPr>
              <a:spLocks noChangeArrowheads="1"/>
            </p:cNvSpPr>
            <p:nvPr/>
          </p:nvSpPr>
          <p:spPr bwMode="auto">
            <a:xfrm>
              <a:off x="5705476" y="3272912"/>
              <a:ext cx="781050" cy="304844"/>
            </a:xfrm>
            <a:prstGeom prst="triangle">
              <a:avLst>
                <a:gd name="adj" fmla="val 50000"/>
              </a:avLst>
            </a:prstGeom>
            <a:solidFill>
              <a:srgbClr val="1D6295"/>
            </a:solidFill>
            <a:ln w="12700" algn="ctr">
              <a:noFill/>
              <a:miter lim="800000"/>
            </a:ln>
          </p:spPr>
          <p:txBody>
            <a:bodyPr rot="10800000" anchor="ctr"/>
            <a:lstStyle/>
            <a:p>
              <a:pPr algn="ctr" fontAlgn="auto">
                <a:spcBef>
                  <a:spcPts val="0"/>
                </a:spcBef>
                <a:spcAft>
                  <a:spcPts val="0"/>
                </a:spcAft>
                <a:defRPr/>
              </a:pPr>
              <a:endParaRPr lang="zh-CN" altLang="en-US">
                <a:solidFill>
                  <a:schemeClr val="lt1"/>
                </a:solidFill>
                <a:latin typeface="+mn-lt"/>
                <a:ea typeface="+mn-ea"/>
              </a:endParaRPr>
            </a:p>
          </p:txBody>
        </p:sp>
      </p:grpSp>
      <p:pic>
        <p:nvPicPr>
          <p:cNvPr id="3" name="图片 2"/>
          <p:cNvPicPr>
            <a:picLocks noChangeAspect="1"/>
          </p:cNvPicPr>
          <p:nvPr/>
        </p:nvPicPr>
        <p:blipFill>
          <a:blip r:embed="rId1"/>
          <a:srcRect/>
          <a:stretch>
            <a:fillRect/>
          </a:stretch>
        </p:blipFill>
        <p:spPr bwMode="auto">
          <a:xfrm>
            <a:off x="4814888" y="498475"/>
            <a:ext cx="2398712" cy="2398713"/>
          </a:xfrm>
          <a:prstGeom prst="rect">
            <a:avLst/>
          </a:prstGeom>
          <a:noFill/>
          <a:ln w="9525">
            <a:noFill/>
            <a:miter lim="800000"/>
            <a:headEnd/>
            <a:tailEnd/>
          </a:ln>
        </p:spPr>
      </p:pic>
      <p:sp>
        <p:nvSpPr>
          <p:cNvPr id="13" name="文本框 12"/>
          <p:cNvSpPr txBox="1">
            <a:spLocks noChangeArrowheads="1"/>
          </p:cNvSpPr>
          <p:nvPr/>
        </p:nvSpPr>
        <p:spPr bwMode="auto">
          <a:xfrm>
            <a:off x="4527550" y="3775075"/>
            <a:ext cx="2927350" cy="914400"/>
          </a:xfrm>
          <a:prstGeom prst="rect">
            <a:avLst/>
          </a:prstGeom>
          <a:noFill/>
          <a:ln w="9525">
            <a:noFill/>
            <a:miter lim="800000"/>
          </a:ln>
        </p:spPr>
        <p:txBody>
          <a:bodyPr wrap="none">
            <a:spAutoFit/>
          </a:bodyPr>
          <a:lstStyle/>
          <a:p>
            <a:pPr algn="ctr"/>
            <a:r>
              <a:rPr lang="zh-CN" altLang="en-US" sz="5400" b="1">
                <a:solidFill>
                  <a:srgbClr val="595959"/>
                </a:solidFill>
                <a:latin typeface="微软雅黑" panose="020B0503020204020204" pitchFamily="34" charset="-122"/>
                <a:ea typeface="微软雅黑" panose="020B0503020204020204" pitchFamily="34" charset="-122"/>
              </a:rPr>
              <a:t>谢谢观看</a:t>
            </a:r>
            <a:endParaRPr lang="zh-CN" altLang="en-US" sz="5400" b="1">
              <a:solidFill>
                <a:srgbClr val="595959"/>
              </a:solidFill>
              <a:latin typeface="微软雅黑" panose="020B0503020204020204" pitchFamily="34" charset="-122"/>
              <a:ea typeface="微软雅黑" panose="020B0503020204020204" pitchFamily="34" charset="-122"/>
            </a:endParaRPr>
          </a:p>
        </p:txBody>
      </p:sp>
      <p:sp>
        <p:nvSpPr>
          <p:cNvPr id="14" name="TextBox 10"/>
          <p:cNvSpPr txBox="1"/>
          <p:nvPr/>
        </p:nvSpPr>
        <p:spPr>
          <a:xfrm>
            <a:off x="2908300" y="5038725"/>
            <a:ext cx="6337300" cy="457200"/>
          </a:xfrm>
          <a:prstGeom prst="rect">
            <a:avLst/>
          </a:prstGeom>
          <a:noFill/>
        </p:spPr>
        <p:txBody>
          <a:bodyPr lIns="91416" tIns="45708" rIns="91416" bIns="45708">
            <a:spAutoFit/>
          </a:bodyPr>
          <a:lstStyle/>
          <a:p>
            <a:pPr algn="ctr"/>
            <a:r>
              <a:rPr lang="zh-CN" altLang="en-US" sz="2400">
                <a:solidFill>
                  <a:srgbClr val="595959"/>
                </a:solidFill>
                <a:latin typeface="微软雅黑" panose="020B0503020204020204" pitchFamily="34" charset="-122"/>
                <a:ea typeface="微软雅黑" panose="020B0503020204020204" pitchFamily="34" charset="-122"/>
              </a:rPr>
              <a:t>浙大城院计算机与计算科学学院</a:t>
            </a:r>
            <a:endParaRPr lang="en-US" altLang="zh-CN" sz="2400">
              <a:solidFill>
                <a:srgbClr val="595959"/>
              </a:solidFill>
              <a:latin typeface="微软雅黑" panose="020B0503020204020204" pitchFamily="34" charset="-122"/>
              <a:ea typeface="微软雅黑" panose="020B0503020204020204" pitchFamily="34" charset="-122"/>
            </a:endParaRPr>
          </a:p>
        </p:txBody>
      </p:sp>
      <p:sp>
        <p:nvSpPr>
          <p:cNvPr id="20" name="Freeform 7"/>
          <p:cNvSpPr>
            <a:spLocks noChangeAspect="1" noEditPoints="1"/>
          </p:cNvSpPr>
          <p:nvPr/>
        </p:nvSpPr>
        <p:spPr bwMode="auto">
          <a:xfrm>
            <a:off x="6670675" y="5938838"/>
            <a:ext cx="461963" cy="466725"/>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2"/>
          </a:solidFill>
          <a:ln>
            <a:noFill/>
          </a:ln>
        </p:spPr>
        <p:txBody>
          <a:bodyPr lIns="91416" tIns="45708" rIns="91416" bIns="45708"/>
          <a:lstStyle/>
          <a:p>
            <a:pPr fontAlgn="auto">
              <a:spcBef>
                <a:spcPts val="0"/>
              </a:spcBef>
              <a:spcAft>
                <a:spcPts val="0"/>
              </a:spcAft>
              <a:defRPr/>
            </a:pP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6"/>
          <p:cNvSpPr txBox="1"/>
          <p:nvPr/>
        </p:nvSpPr>
        <p:spPr>
          <a:xfrm>
            <a:off x="7256463" y="5962650"/>
            <a:ext cx="1959610" cy="397510"/>
          </a:xfrm>
          <a:prstGeom prst="rect">
            <a:avLst/>
          </a:prstGeom>
          <a:noFill/>
        </p:spPr>
        <p:txBody>
          <a:bodyPr wrap="none" lIns="91416" tIns="45708" rIns="91416" bIns="45708">
            <a:spAutoFit/>
          </a:bodyPr>
          <a:lstStyle>
            <a:defPPr>
              <a:defRPr lang="zh-CN"/>
            </a:defPPr>
            <a:lvl1pPr>
              <a:defRPr sz="2000">
                <a:solidFill>
                  <a:schemeClr val="accent2"/>
                </a:solidFill>
                <a:latin typeface="+mn-ea"/>
                <a:ea typeface="+mn-ea"/>
              </a:defRPr>
            </a:lvl1pPr>
          </a:lstStyle>
          <a:p>
            <a:pPr fontAlgn="auto">
              <a:spcBef>
                <a:spcPts val="0"/>
              </a:spcBef>
              <a:spcAft>
                <a:spcPts val="0"/>
              </a:spcAft>
              <a:defRPr/>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指导老师：杨枨</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7"/>
          <p:cNvSpPr txBox="1">
            <a:spLocks noChangeArrowheads="1"/>
          </p:cNvSpPr>
          <p:nvPr/>
        </p:nvSpPr>
        <p:spPr bwMode="auto">
          <a:xfrm>
            <a:off x="3529013" y="5962650"/>
            <a:ext cx="2036762" cy="396875"/>
          </a:xfrm>
          <a:prstGeom prst="rect">
            <a:avLst/>
          </a:prstGeom>
          <a:noFill/>
          <a:ln w="9525">
            <a:noFill/>
            <a:miter lim="800000"/>
          </a:ln>
        </p:spPr>
        <p:txBody>
          <a:bodyPr wrap="none" lIns="91416" tIns="45708" rIns="91416" bIns="45708">
            <a:spAutoFit/>
          </a:bodyPr>
          <a:lstStyle/>
          <a:p>
            <a:r>
              <a:rPr lang="zh-CN" altLang="en-US" sz="2000">
                <a:solidFill>
                  <a:srgbClr val="595959"/>
                </a:solidFill>
                <a:latin typeface="微软雅黑" panose="020B0503020204020204" pitchFamily="34" charset="-122"/>
                <a:ea typeface="微软雅黑" panose="020B0503020204020204" pitchFamily="34" charset="-122"/>
              </a:rPr>
              <a:t>制作人：刘雨霏 </a:t>
            </a:r>
            <a:endParaRPr lang="zh-CN" altLang="en-US" sz="2000">
              <a:solidFill>
                <a:srgbClr val="595959"/>
              </a:solidFill>
              <a:latin typeface="微软雅黑" panose="020B0503020204020204" pitchFamily="34" charset="-122"/>
              <a:ea typeface="微软雅黑" panose="020B0503020204020204" pitchFamily="34" charset="-122"/>
            </a:endParaRPr>
          </a:p>
        </p:txBody>
      </p:sp>
      <p:sp>
        <p:nvSpPr>
          <p:cNvPr id="19" name="Freeform 8"/>
          <p:cNvSpPr>
            <a:spLocks noChangeAspect="1" noEditPoints="1"/>
          </p:cNvSpPr>
          <p:nvPr/>
        </p:nvSpPr>
        <p:spPr bwMode="auto">
          <a:xfrm>
            <a:off x="2941638" y="5938838"/>
            <a:ext cx="465137" cy="466725"/>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2"/>
          </a:solidFill>
          <a:ln>
            <a:noFill/>
          </a:ln>
        </p:spPr>
        <p:txBody>
          <a:bodyPr lIns="91416" tIns="45708" rIns="91416" bIns="45708"/>
          <a:lstStyle/>
          <a:p>
            <a:pPr fontAlgn="auto">
              <a:spcBef>
                <a:spcPts val="0"/>
              </a:spcBef>
              <a:spcAft>
                <a:spcPts val="0"/>
              </a:spcAft>
              <a:defRPr/>
            </a:pPr>
            <a:endParaRPr lang="zh-CN" alt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6" presetClass="entr" presetSubtype="3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out)">
                                      <p:cBhvr>
                                        <p:cTn id="12" dur="2000"/>
                                        <p:tgtEl>
                                          <p:spTgt spid="3"/>
                                        </p:tgtEl>
                                      </p:cBhvr>
                                    </p:animEffect>
                                  </p:childTnLst>
                                </p:cTn>
                              </p:par>
                            </p:childTnLst>
                          </p:cTn>
                        </p:par>
                        <p:par>
                          <p:cTn id="13" fill="hold">
                            <p:stCondLst>
                              <p:cond delay="3000"/>
                            </p:stCondLst>
                            <p:childTnLst>
                              <p:par>
                                <p:cTn id="14" presetID="37"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750"/>
                                        <p:tgtEl>
                                          <p:spTgt spid="13"/>
                                        </p:tgtEl>
                                      </p:cBhvr>
                                    </p:animEffect>
                                    <p:anim calcmode="lin" valueType="num">
                                      <p:cBhvr>
                                        <p:cTn id="17" dur="750" fill="hold"/>
                                        <p:tgtEl>
                                          <p:spTgt spid="13"/>
                                        </p:tgtEl>
                                        <p:attrNameLst>
                                          <p:attrName>ppt_x</p:attrName>
                                        </p:attrNameLst>
                                      </p:cBhvr>
                                      <p:tavLst>
                                        <p:tav tm="0">
                                          <p:val>
                                            <p:strVal val="#ppt_x"/>
                                          </p:val>
                                        </p:tav>
                                        <p:tav tm="100000">
                                          <p:val>
                                            <p:strVal val="#ppt_x"/>
                                          </p:val>
                                        </p:tav>
                                      </p:tavLst>
                                    </p:anim>
                                    <p:anim calcmode="lin" valueType="num">
                                      <p:cBhvr>
                                        <p:cTn id="18" dur="675" decel="100000" fill="hold"/>
                                        <p:tgtEl>
                                          <p:spTgt spid="13"/>
                                        </p:tgtEl>
                                        <p:attrNameLst>
                                          <p:attrName>ppt_y</p:attrName>
                                        </p:attrNameLst>
                                      </p:cBhvr>
                                      <p:tavLst>
                                        <p:tav tm="0">
                                          <p:val>
                                            <p:strVal val="#ppt_y+1"/>
                                          </p:val>
                                        </p:tav>
                                        <p:tav tm="100000">
                                          <p:val>
                                            <p:strVal val="#ppt_y-.03"/>
                                          </p:val>
                                        </p:tav>
                                      </p:tavLst>
                                    </p:anim>
                                    <p:anim calcmode="lin" valueType="num">
                                      <p:cBhvr>
                                        <p:cTn id="19"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par>
                          <p:cTn id="20" fill="hold">
                            <p:stCondLst>
                              <p:cond delay="3974"/>
                            </p:stCondLst>
                            <p:childTnLst>
                              <p:par>
                                <p:cTn id="21" presetID="31" presetClass="entr" presetSubtype="0" fill="hold" grpId="0" nodeType="afterEffect">
                                  <p:stCondLst>
                                    <p:cond delay="0"/>
                                  </p:stCondLst>
                                  <p:iterate type="lt">
                                    <p:tmPct val="5000"/>
                                  </p:iterate>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childTnLst>
                          </p:cTn>
                        </p:par>
                        <p:par>
                          <p:cTn id="27" fill="hold">
                            <p:stCondLst>
                              <p:cond delay="5625"/>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6125"/>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6625"/>
                            </p:stCondLst>
                            <p:childTnLst>
                              <p:par>
                                <p:cTn id="38" presetID="53" presetClass="entr" presetSubtype="16"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childTnLst>
                          </p:cTn>
                        </p:par>
                        <p:par>
                          <p:cTn id="43" fill="hold">
                            <p:stCondLst>
                              <p:cond delay="7125"/>
                            </p:stCondLst>
                            <p:childTnLst>
                              <p:par>
                                <p:cTn id="44" presetID="22" presetClass="entr" presetSubtype="8"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35200" y="1082675"/>
            <a:ext cx="9326563" cy="4692650"/>
          </a:xfrm>
          <a:prstGeom prst="rect">
            <a:avLst/>
          </a:prstGeom>
          <a:solidFill>
            <a:schemeClr val="bg1">
              <a:lumMod val="95000"/>
            </a:schemeClr>
          </a:solidFill>
          <a:ln w="6350">
            <a:solidFill>
              <a:srgbClr val="2D549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矩形 2"/>
          <p:cNvSpPr/>
          <p:nvPr/>
        </p:nvSpPr>
        <p:spPr>
          <a:xfrm>
            <a:off x="630238" y="1082675"/>
            <a:ext cx="1604962" cy="4692650"/>
          </a:xfrm>
          <a:prstGeom prst="rect">
            <a:avLst/>
          </a:prstGeom>
          <a:solidFill>
            <a:srgbClr val="2D5493"/>
          </a:solidFill>
          <a:ln>
            <a:solidFill>
              <a:srgbClr val="2D549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1179830" y="1333500"/>
            <a:ext cx="374650" cy="4191000"/>
          </a:xfrm>
          <a:prstGeom prst="rect">
            <a:avLst/>
          </a:prstGeom>
        </p:spPr>
        <p:txBody>
          <a:bodyPr vert="eaVert" wrap="square">
            <a:spAutoFit/>
          </a:bodyPr>
          <a:lstStyle/>
          <a:p>
            <a:pPr algn="just">
              <a:lnSpc>
                <a:spcPts val="1500"/>
              </a:lnSpc>
            </a:pP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本次任务分工及绩效评定</a:t>
            </a:r>
            <a:endParaRPr lang="zh-CN" altLang="en-US" sz="2800" b="1" kern="0" dirty="0">
              <a:solidFill>
                <a:schemeClr val="bg1"/>
              </a:solidFill>
              <a:latin typeface="+mn-lt"/>
              <a:ea typeface="微软雅黑" panose="020B0503020204020204" pitchFamily="34" charset="-122"/>
            </a:endParaRPr>
          </a:p>
        </p:txBody>
      </p:sp>
      <p:pic>
        <p:nvPicPr>
          <p:cNvPr id="6" name="Picture 2"/>
          <p:cNvPicPr>
            <a:picLocks noChangeAspect="1" noChangeArrowheads="1"/>
          </p:cNvPicPr>
          <p:nvPr/>
        </p:nvPicPr>
        <p:blipFill>
          <a:blip r:embed="rId1"/>
          <a:srcRect/>
          <a:stretch>
            <a:fillRect/>
          </a:stretch>
        </p:blipFill>
        <p:spPr bwMode="auto">
          <a:xfrm>
            <a:off x="9648825" y="4365625"/>
            <a:ext cx="2016125" cy="2519363"/>
          </a:xfrm>
          <a:prstGeom prst="rect">
            <a:avLst/>
          </a:prstGeom>
          <a:noFill/>
          <a:ln w="9525">
            <a:noFill/>
            <a:miter lim="800000"/>
            <a:headEnd/>
            <a:tailEnd/>
          </a:ln>
        </p:spPr>
      </p:pic>
      <p:sp>
        <p:nvSpPr>
          <p:cNvPr id="5124" name="矩形 7"/>
          <p:cNvSpPr/>
          <p:nvPr/>
        </p:nvSpPr>
        <p:spPr>
          <a:xfrm>
            <a:off x="5276215" y="1333500"/>
            <a:ext cx="3000375" cy="3969385"/>
          </a:xfrm>
          <a:prstGeom prst="rect">
            <a:avLst/>
          </a:prstGeom>
          <a:noFill/>
          <a:ln w="9525">
            <a:noFill/>
          </a:ln>
        </p:spPr>
        <p:txBody>
          <a:bodyPr wrap="square" anchor="t">
            <a:spAutoFit/>
          </a:bodyPr>
          <a:lstStyle/>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胡方正</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任务：绘制层次方框图，编写软件需求说明书。</a:t>
            </a:r>
            <a:endPar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评价</a:t>
            </a:r>
            <a:r>
              <a:rPr lang="zh-CN" altLang="en-US"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sym typeface="微软雅黑" panose="020B0503020204020204" pitchFamily="34" charset="-122"/>
              </a:rPr>
              <a:t>9.3</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5" name="矩形 7"/>
          <p:cNvSpPr/>
          <p:nvPr/>
        </p:nvSpPr>
        <p:spPr>
          <a:xfrm>
            <a:off x="2429510" y="1333500"/>
            <a:ext cx="2772410" cy="4431030"/>
          </a:xfrm>
          <a:prstGeom prst="rect">
            <a:avLst/>
          </a:prstGeom>
          <a:noFill/>
          <a:ln w="9525">
            <a:noFill/>
          </a:ln>
        </p:spPr>
        <p:txBody>
          <a:bodyPr wrap="square" anchor="t">
            <a:spAutoFit/>
          </a:bodyPr>
          <a:lstStyle/>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刘雨霏</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任务：绘制</a:t>
            </a:r>
            <a:r>
              <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IPO</a:t>
            </a: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图、数据字典，对访谈进行整理。整合软件需求说明书，制作软件说明</a:t>
            </a:r>
            <a:r>
              <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评价：</a:t>
            </a:r>
            <a:r>
              <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9.5</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6" name="矩形 7"/>
          <p:cNvSpPr/>
          <p:nvPr/>
        </p:nvSpPr>
        <p:spPr>
          <a:xfrm>
            <a:off x="8350885" y="1333500"/>
            <a:ext cx="3142615" cy="4338320"/>
          </a:xfrm>
          <a:prstGeom prst="rect">
            <a:avLst/>
          </a:prstGeom>
          <a:noFill/>
          <a:ln w="9525">
            <a:noFill/>
          </a:ln>
        </p:spPr>
        <p:txBody>
          <a:bodyPr wrap="square" anchor="t">
            <a:spAutoFit/>
          </a:bodyPr>
          <a:lstStyle/>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杨智麟</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任务：绘制实体练习图、状态转换图，设计界面模型，选择对象进行访谈任务</a:t>
            </a:r>
            <a:endParaRPr lang="zh-CN" altLang="en-US"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20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评价：</a:t>
            </a:r>
            <a:r>
              <a:rPr lang="en-US" altLang="zh-CN" sz="2400"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9</a:t>
            </a:r>
            <a:r>
              <a:rPr lang="en-US" altLang="zh-CN" sz="2400" dirty="0" smtClean="0">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750"/>
                                        <p:tgtEl>
                                          <p:spTgt spid="3"/>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ppt_w+.3"/>
                                          </p:val>
                                        </p:tav>
                                        <p:tav tm="100000">
                                          <p:val>
                                            <p:strVal val="#ppt_w"/>
                                          </p:val>
                                        </p:tav>
                                      </p:tavLst>
                                    </p:anim>
                                    <p:anim calcmode="lin" valueType="num">
                                      <p:cBhvr>
                                        <p:cTn id="12" dur="1000" fill="hold"/>
                                        <p:tgtEl>
                                          <p:spTgt spid="4"/>
                                        </p:tgtEl>
                                        <p:attrNameLst>
                                          <p:attrName>ppt_h</p:attrName>
                                        </p:attrNameLst>
                                      </p:cBhvr>
                                      <p:tavLst>
                                        <p:tav tm="0">
                                          <p:val>
                                            <p:strVal val="#ppt_h"/>
                                          </p:val>
                                        </p:tav>
                                        <p:tav tm="100000">
                                          <p:val>
                                            <p:strVal val="#ppt_h"/>
                                          </p:val>
                                        </p:tav>
                                      </p:tavLst>
                                    </p:anim>
                                    <p:animEffect transition="in" filter="fade">
                                      <p:cBhvr>
                                        <p:cTn id="13" dur="1000"/>
                                        <p:tgtEl>
                                          <p:spTgt spid="4"/>
                                        </p:tgtEl>
                                      </p:cBhvr>
                                    </p:animEffect>
                                  </p:childTnLst>
                                </p:cTn>
                              </p:par>
                            </p:childTnLst>
                          </p:cTn>
                        </p:par>
                        <p:par>
                          <p:cTn id="14" fill="hold">
                            <p:stCondLst>
                              <p:cond delay="275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42" presetClass="entr" presetSubtype="0" fill="hold"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35204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编写目的和编写背景</a:t>
            </a:r>
            <a:endParaRPr lang="zh-CN" sz="2800" spc="120" dirty="0">
              <a:solidFill>
                <a:srgbClr val="FFFFFF"/>
              </a:solidFill>
              <a:latin typeface="微软雅黑" panose="020B0503020204020204" pitchFamily="34" charset="-122"/>
              <a:ea typeface="微软雅黑" panose="020B0503020204020204" pitchFamily="34" charset="-122"/>
            </a:endParaRPr>
          </a:p>
        </p:txBody>
      </p:sp>
      <p:sp>
        <p:nvSpPr>
          <p:cNvPr id="20484" name="TextBox 16"/>
          <p:cNvSpPr txBox="1">
            <a:spLocks noChangeArrowheads="1"/>
          </p:cNvSpPr>
          <p:nvPr/>
        </p:nvSpPr>
        <p:spPr bwMode="auto">
          <a:xfrm>
            <a:off x="609311" y="1025959"/>
            <a:ext cx="10945813" cy="1476375"/>
          </a:xfrm>
          <a:prstGeom prst="rect">
            <a:avLst/>
          </a:prstGeom>
          <a:noFill/>
          <a:ln w="9525">
            <a:noFill/>
            <a:miter lim="800000"/>
          </a:ln>
        </p:spPr>
        <p:txBody>
          <a:bodyPr>
            <a:spAutoFit/>
          </a:bodyPr>
          <a:lstStyle/>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lang="en-US" altLang="zh-CN" sz="2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本需求分析规格说明书的目的是为软件开发和客户之间就此项目提供需求范围和需求内容的规定。通过此文档向客户展示他们对项目的理解，并且当规格说明书得到用户确认后，它将成为开发此软件在进行项目设计、实现、测试和实施过程中唯一的需求规范。</a:t>
            </a:r>
            <a:endParaRPr lang="en-US" altLang="zh-CN" sz="2400" dirty="0">
              <a:latin typeface="宋体" panose="02010600030101010101" pitchFamily="2" charset="-122"/>
              <a:cs typeface="宋体" panose="02010600030101010101" pitchFamily="2" charset="-122"/>
            </a:endParaRPr>
          </a:p>
        </p:txBody>
      </p:sp>
      <p:grpSp>
        <p:nvGrpSpPr>
          <p:cNvPr id="7172" name="组合 18"/>
          <p:cNvGrpSpPr/>
          <p:nvPr/>
        </p:nvGrpSpPr>
        <p:grpSpPr>
          <a:xfrm>
            <a:off x="3901440" y="2844483"/>
            <a:ext cx="2433638" cy="1724025"/>
            <a:chOff x="0" y="0"/>
            <a:chExt cx="2093189" cy="1416774"/>
          </a:xfrm>
          <a:solidFill>
            <a:srgbClr val="0A5985"/>
          </a:solidFill>
        </p:grpSpPr>
        <p:sp>
          <p:nvSpPr>
            <p:cNvPr id="7208" name="等腰三角形 19">
              <a:hlinkClick r:id="rId1"/>
            </p:cNvPr>
            <p:cNvSpPr>
              <a:spLocks noChangeArrowheads="1"/>
            </p:cNvSpPr>
            <p:nvPr/>
          </p:nvSpPr>
          <p:spPr bwMode="auto">
            <a:xfrm flipH="1" flipV="1">
              <a:off x="0" y="0"/>
              <a:ext cx="2093189" cy="1416774"/>
            </a:xfrm>
            <a:prstGeom prst="triangle">
              <a:avLst>
                <a:gd name="adj" fmla="val 50000"/>
              </a:avLst>
            </a:prstGeom>
            <a:grpFill/>
            <a:ln w="12700">
              <a:solidFill>
                <a:schemeClr val="bg1"/>
              </a:solidFill>
              <a:beve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735" b="0"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174" name="文本框 20"/>
            <p:cNvSpPr/>
            <p:nvPr/>
          </p:nvSpPr>
          <p:spPr>
            <a:xfrm>
              <a:off x="654570" y="122472"/>
              <a:ext cx="779102" cy="682480"/>
            </a:xfrm>
            <a:prstGeom prst="rect">
              <a:avLst/>
            </a:prstGeom>
            <a:grpFill/>
            <a:ln w="9525">
              <a:noFill/>
            </a:ln>
          </p:spPr>
          <p:txBody>
            <a:bodyPr wrap="none" anchor="t">
              <a:spAutoFit/>
            </a:bodyPr>
            <a:p>
              <a:pPr algn="ctr">
                <a:buFont typeface="Arial" panose="020B0604020202020204" pitchFamily="34" charset="0"/>
                <a:buNone/>
              </a:pPr>
              <a:r>
                <a:rPr lang="en-US" altLang="zh-CN" sz="4800" dirty="0">
                  <a:latin typeface="微软雅黑" panose="020B0503020204020204" pitchFamily="34" charset="-122"/>
                  <a:ea typeface="微软雅黑" panose="020B0503020204020204" pitchFamily="34" charset="-122"/>
                  <a:sym typeface="Calibri" panose="020F0502020204030204" pitchFamily="34" charset="0"/>
                </a:rPr>
                <a:t>01</a:t>
              </a:r>
              <a:endParaRPr lang="zh-CN" altLang="en-US" sz="48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 name="组合 21"/>
          <p:cNvGrpSpPr/>
          <p:nvPr/>
        </p:nvGrpSpPr>
        <p:grpSpPr bwMode="auto">
          <a:xfrm>
            <a:off x="5179377" y="2879937"/>
            <a:ext cx="2436284" cy="1725083"/>
            <a:chOff x="0" y="0"/>
            <a:chExt cx="2093189" cy="1416774"/>
          </a:xfrm>
          <a:solidFill>
            <a:srgbClr val="257CBD"/>
          </a:solidFill>
        </p:grpSpPr>
        <p:sp>
          <p:nvSpPr>
            <p:cNvPr id="7206" name="等腰三角形 22">
              <a:hlinkClick r:id="rId1"/>
            </p:cNvPr>
            <p:cNvSpPr>
              <a:spLocks noChangeArrowheads="1"/>
            </p:cNvSpPr>
            <p:nvPr/>
          </p:nvSpPr>
          <p:spPr bwMode="auto">
            <a:xfrm>
              <a:off x="0" y="0"/>
              <a:ext cx="2093189" cy="1416774"/>
            </a:xfrm>
            <a:prstGeom prst="triangle">
              <a:avLst>
                <a:gd name="adj" fmla="val 50000"/>
              </a:avLst>
            </a:prstGeom>
            <a:grpFill/>
            <a:ln w="12700">
              <a:solidFill>
                <a:schemeClr val="bg1"/>
              </a:solidFill>
              <a:beve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735" b="0"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207" name="文本框 23"/>
            <p:cNvSpPr>
              <a:spLocks noChangeArrowheads="1"/>
            </p:cNvSpPr>
            <p:nvPr/>
          </p:nvSpPr>
          <p:spPr bwMode="auto">
            <a:xfrm>
              <a:off x="643694" y="550887"/>
              <a:ext cx="782677" cy="682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02</a:t>
              </a:r>
              <a:endParaRPr kumimoji="0" lang="zh-CN" altLang="en-US" sz="4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grpSp>
        <p:nvGrpSpPr>
          <p:cNvPr id="7173" name="组合 24"/>
          <p:cNvGrpSpPr/>
          <p:nvPr/>
        </p:nvGrpSpPr>
        <p:grpSpPr bwMode="auto">
          <a:xfrm>
            <a:off x="5206895" y="4687570"/>
            <a:ext cx="2436283" cy="1725083"/>
            <a:chOff x="0" y="0"/>
            <a:chExt cx="2093189" cy="1416774"/>
          </a:xfrm>
          <a:solidFill>
            <a:srgbClr val="0A5985"/>
          </a:solidFill>
        </p:grpSpPr>
        <p:sp>
          <p:nvSpPr>
            <p:cNvPr id="7204" name="等腰三角形 25">
              <a:hlinkClick r:id="rId1"/>
            </p:cNvPr>
            <p:cNvSpPr>
              <a:spLocks noChangeArrowheads="1"/>
            </p:cNvSpPr>
            <p:nvPr/>
          </p:nvSpPr>
          <p:spPr bwMode="auto">
            <a:xfrm flipH="1" flipV="1">
              <a:off x="0" y="0"/>
              <a:ext cx="2093189" cy="1416774"/>
            </a:xfrm>
            <a:prstGeom prst="triangle">
              <a:avLst>
                <a:gd name="adj" fmla="val 50000"/>
              </a:avLst>
            </a:prstGeom>
            <a:grpFill/>
            <a:ln w="12700">
              <a:solidFill>
                <a:schemeClr val="bg1"/>
              </a:solidFill>
              <a:beve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735" b="0" i="0" u="none" strike="noStrike" kern="1200" cap="none" spc="0" normalizeH="0" baseline="0" noProof="0">
                <a:ln>
                  <a:noFill/>
                </a:ln>
                <a:solidFill>
                  <a:schemeClr val="tx1"/>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 name="文本框 26"/>
            <p:cNvSpPr>
              <a:spLocks noChangeArrowheads="1"/>
            </p:cNvSpPr>
            <p:nvPr/>
          </p:nvSpPr>
          <p:spPr bwMode="auto">
            <a:xfrm>
              <a:off x="648518" y="131067"/>
              <a:ext cx="847288" cy="682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03</a:t>
              </a:r>
              <a:endParaRPr kumimoji="0" lang="zh-CN" altLang="en-US" sz="4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sp>
        <p:nvSpPr>
          <p:cNvPr id="7175" name="文本框 31"/>
          <p:cNvSpPr>
            <a:spLocks noChangeArrowheads="1"/>
          </p:cNvSpPr>
          <p:nvPr/>
        </p:nvSpPr>
        <p:spPr bwMode="auto">
          <a:xfrm>
            <a:off x="801053" y="3182620"/>
            <a:ext cx="27511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ts val="2000"/>
              </a:lnSpc>
              <a:spcBef>
                <a:spcPct val="0"/>
              </a:spcBef>
              <a:spcAft>
                <a:spcPct val="0"/>
              </a:spcAft>
              <a:buClr>
                <a:srgbClr val="0070C0"/>
              </a:buClr>
              <a:buSzTx/>
              <a:buFont typeface="Arial" panose="020B0604020202020204" pitchFamily="34" charset="0"/>
              <a:buNone/>
              <a:defRPr/>
            </a:pP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项目名称及开发成员</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176" name="文本框 34"/>
          <p:cNvSpPr>
            <a:spLocks noChangeArrowheads="1"/>
          </p:cNvSpPr>
          <p:nvPr/>
        </p:nvSpPr>
        <p:spPr bwMode="auto">
          <a:xfrm>
            <a:off x="7439978" y="2981008"/>
            <a:ext cx="16764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ts val="2000"/>
              </a:lnSpc>
              <a:spcBef>
                <a:spcPct val="0"/>
              </a:spcBef>
              <a:spcAft>
                <a:spcPct val="0"/>
              </a:spcAft>
              <a:buClr>
                <a:srgbClr val="0070C0"/>
              </a:buClr>
              <a:buSzTx/>
              <a:buFont typeface="Arial" panose="020B0604020202020204" pitchFamily="34" charset="0"/>
              <a:buNone/>
              <a:defRPr/>
            </a:pPr>
            <a:r>
              <a:rPr kumimoji="0" lang="zh-CN" altLang="en-US" sz="213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项目的用户</a:t>
            </a:r>
            <a:endParaRPr kumimoji="0" lang="zh-CN" altLang="en-US" sz="213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 name="文本框 37"/>
          <p:cNvSpPr>
            <a:spLocks noChangeArrowheads="1"/>
          </p:cNvSpPr>
          <p:nvPr/>
        </p:nvSpPr>
        <p:spPr bwMode="auto">
          <a:xfrm>
            <a:off x="7414578" y="5240020"/>
            <a:ext cx="342741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ts val="2000"/>
              </a:lnSpc>
              <a:spcBef>
                <a:spcPct val="0"/>
              </a:spcBef>
              <a:spcAft>
                <a:spcPct val="0"/>
              </a:spcAft>
              <a:buClr>
                <a:srgbClr val="0070C0"/>
              </a:buClr>
              <a:buSzTx/>
              <a:buFont typeface="Arial" panose="020B0604020202020204" pitchFamily="34" charset="0"/>
              <a:buNone/>
              <a:defRPr/>
            </a:pP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项目主要承担部门</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7180" name="文本框 8"/>
          <p:cNvSpPr txBox="1">
            <a:spLocks noChangeArrowheads="1"/>
          </p:cNvSpPr>
          <p:nvPr/>
        </p:nvSpPr>
        <p:spPr bwMode="auto">
          <a:xfrm>
            <a:off x="7659053" y="3466783"/>
            <a:ext cx="38084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战棋类游戏玩家</a:t>
            </a:r>
            <a:endParaRPr kumimoji="0" lang="zh-CN" altLang="zh-CN"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endParaRPr>
          </a:p>
        </p:txBody>
      </p:sp>
      <p:sp>
        <p:nvSpPr>
          <p:cNvPr id="7181" name="文本框 9"/>
          <p:cNvSpPr txBox="1">
            <a:spLocks noChangeArrowheads="1"/>
          </p:cNvSpPr>
          <p:nvPr/>
        </p:nvSpPr>
        <p:spPr bwMode="auto">
          <a:xfrm>
            <a:off x="8392478" y="5846445"/>
            <a:ext cx="2679700" cy="62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浙江大学城市学院软件工程与信管</a:t>
            </a:r>
            <a:r>
              <a:rPr kumimoji="0" lang="en-US" altLang="zh-CN"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16</a:t>
            </a:r>
            <a:r>
              <a:rPr kumimoji="0" lang="zh-CN" altLang="en-US"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级  </a:t>
            </a:r>
            <a:r>
              <a:rPr kumimoji="0" lang="en-US" altLang="zh-CN"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G02</a:t>
            </a:r>
            <a:r>
              <a:rPr kumimoji="0" lang="zh-CN" altLang="en-US"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rPr>
              <a:t>小组</a:t>
            </a:r>
            <a:endParaRPr kumimoji="0" lang="zh-CN" altLang="en-US" sz="1735"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Calibri" panose="020F0502020204030204" pitchFamily="34" charset="0"/>
            </a:endParaRPr>
          </a:p>
        </p:txBody>
      </p:sp>
      <p:graphicFrame>
        <p:nvGraphicFramePr>
          <p:cNvPr id="8" name="表格 1"/>
          <p:cNvGraphicFramePr>
            <a:graphicFrameLocks noGrp="1"/>
          </p:cNvGraphicFramePr>
          <p:nvPr/>
        </p:nvGraphicFramePr>
        <p:xfrm>
          <a:off x="693103" y="3877945"/>
          <a:ext cx="3395663" cy="1681163"/>
        </p:xfrm>
        <a:graphic>
          <a:graphicData uri="http://schemas.openxmlformats.org/drawingml/2006/table">
            <a:tbl>
              <a:tblPr firstRow="1" firstCol="1" bandRow="1"/>
              <a:tblGrid>
                <a:gridCol w="1365064"/>
                <a:gridCol w="2030598"/>
              </a:tblGrid>
              <a:tr h="411166">
                <a:tc>
                  <a:txBody>
                    <a:bodyPr/>
                    <a:lstStyle/>
                    <a:p>
                      <a:pPr algn="ctr">
                        <a:lnSpc>
                          <a:spcPct val="87000"/>
                        </a:lnSpc>
                        <a:spcAft>
                          <a:spcPts val="0"/>
                        </a:spcAft>
                      </a:pPr>
                      <a:r>
                        <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项目名称</a:t>
                      </a:r>
                      <a:endParaRPr lang="zh-CN" sz="13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7000"/>
                        </a:lnSpc>
                        <a:spcAft>
                          <a:spcPts val="0"/>
                        </a:spcAft>
                      </a:pPr>
                      <a:r>
                        <a:rPr lang="en-US" alt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Android</a:t>
                      </a:r>
                      <a:r>
                        <a:rPr lang="zh-CN" altLang="en-US"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战棋类游戏软件开发</a:t>
                      </a:r>
                      <a:endParaRPr lang="zh-CN" altLang="en-US"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65">
                <a:tc>
                  <a:txBody>
                    <a:bodyPr/>
                    <a:lstStyle/>
                    <a:p>
                      <a:pPr algn="ctr">
                        <a:lnSpc>
                          <a:spcPct val="87000"/>
                        </a:lnSpc>
                        <a:spcAft>
                          <a:spcPts val="0"/>
                        </a:spcAft>
                      </a:pPr>
                      <a:r>
                        <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提 出 者</a:t>
                      </a:r>
                      <a:endParaRPr lang="zh-CN" sz="13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7000"/>
                        </a:lnSpc>
                        <a:spcAft>
                          <a:spcPts val="0"/>
                        </a:spcAft>
                      </a:pPr>
                      <a:r>
                        <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刘雨霏</a:t>
                      </a:r>
                      <a:endParaRPr lang="zh-CN" sz="13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1166">
                <a:tc>
                  <a:txBody>
                    <a:bodyPr/>
                    <a:lstStyle/>
                    <a:p>
                      <a:pPr algn="ctr">
                        <a:lnSpc>
                          <a:spcPct val="87000"/>
                        </a:lnSpc>
                        <a:spcAft>
                          <a:spcPts val="0"/>
                        </a:spcAft>
                      </a:pPr>
                      <a:r>
                        <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开 发 者</a:t>
                      </a:r>
                      <a:endParaRPr lang="zh-CN" sz="13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7000"/>
                        </a:lnSpc>
                        <a:spcAft>
                          <a:spcPts val="0"/>
                        </a:spcAft>
                      </a:pPr>
                      <a:r>
                        <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刘雨霏 胡方正 杨智麟</a:t>
                      </a:r>
                      <a:endParaRPr lang="zh-CN" sz="13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1166">
                <a:tc>
                  <a:txBody>
                    <a:bodyPr/>
                    <a:lstStyle/>
                    <a:p>
                      <a:pPr algn="ctr">
                        <a:lnSpc>
                          <a:spcPct val="87000"/>
                        </a:lnSpc>
                        <a:spcAft>
                          <a:spcPts val="0"/>
                        </a:spcAft>
                      </a:pPr>
                      <a:r>
                        <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实现中心</a:t>
                      </a:r>
                      <a:endParaRPr lang="zh-CN" sz="13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87000"/>
                        </a:lnSpc>
                        <a:spcAft>
                          <a:spcPts val="0"/>
                        </a:spcAft>
                      </a:pPr>
                      <a:r>
                        <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个人电脑</a:t>
                      </a:r>
                      <a:endParaRPr lang="zh-CN" sz="13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91466" marR="914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项目目标</a:t>
            </a:r>
            <a:endParaRPr lang="zh-CN" sz="2800" spc="120" dirty="0">
              <a:solidFill>
                <a:srgbClr val="FFFFFF"/>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465455" y="1056005"/>
            <a:ext cx="10497185" cy="5262245"/>
          </a:xfrm>
          <a:prstGeom prst="rect">
            <a:avLst/>
          </a:prstGeom>
          <a:noFill/>
        </p:spPr>
        <p:txBody>
          <a:bodyPr wrap="square" rtlCol="0">
            <a:spAutoFit/>
          </a:bodyPr>
          <a:p>
            <a:r>
              <a:rPr lang="zh-CN" altLang="en-US" sz="2000"/>
              <a:t>开发适用于全年龄段玩家的Android战棋类手机游戏</a:t>
            </a:r>
            <a:endParaRPr lang="zh-CN" altLang="en-US" sz="2000"/>
          </a:p>
          <a:p>
            <a:endParaRPr lang="zh-CN" altLang="en-US" sz="2000"/>
          </a:p>
          <a:p>
            <a:r>
              <a:rPr lang="zh-CN" altLang="en-US" sz="2000" b="1"/>
              <a:t>玩家人数：</a:t>
            </a:r>
            <a:r>
              <a:rPr lang="zh-CN" altLang="en-US" sz="2000"/>
              <a:t>2</a:t>
            </a:r>
            <a:endParaRPr lang="zh-CN" altLang="en-US" sz="2000"/>
          </a:p>
          <a:p>
            <a:endParaRPr lang="zh-CN" altLang="en-US" sz="2000"/>
          </a:p>
          <a:p>
            <a:r>
              <a:rPr lang="zh-CN" altLang="en-US" sz="2000" b="1"/>
              <a:t>联机方式：</a:t>
            </a:r>
            <a:r>
              <a:rPr lang="zh-CN" altLang="en-US" sz="2000"/>
              <a:t>蓝牙连接</a:t>
            </a:r>
            <a:endParaRPr lang="zh-CN" altLang="en-US" sz="2000"/>
          </a:p>
          <a:p>
            <a:endParaRPr lang="zh-CN" altLang="en-US" sz="2000"/>
          </a:p>
          <a:p>
            <a:r>
              <a:rPr lang="zh-CN" altLang="en-US" sz="2000" b="1"/>
              <a:t>模式（自选）：</a:t>
            </a:r>
            <a:r>
              <a:rPr lang="zh-CN" altLang="en-US" sz="2000"/>
              <a:t>   1、以一方全部战死作为结束条件</a:t>
            </a:r>
            <a:endParaRPr lang="zh-CN" altLang="en-US" sz="2000"/>
          </a:p>
          <a:p>
            <a:r>
              <a:rPr lang="en-US" altLang="zh-CN" sz="2000"/>
              <a:t>		   </a:t>
            </a:r>
            <a:r>
              <a:rPr lang="zh-CN" altLang="en-US" sz="2000"/>
              <a:t>2、以一方国王死亡作为结束条件</a:t>
            </a:r>
            <a:endParaRPr lang="zh-CN" altLang="en-US" sz="2000"/>
          </a:p>
          <a:p>
            <a:endParaRPr lang="zh-CN" altLang="en-US" sz="2000"/>
          </a:p>
          <a:p>
            <a:r>
              <a:rPr lang="zh-CN" altLang="en-US" sz="2000"/>
              <a:t>双方玩家控制各自阵营不同的兵种的目标与对方进行棋盘类博弈</a:t>
            </a:r>
            <a:endParaRPr lang="zh-CN" altLang="en-US" sz="2000"/>
          </a:p>
          <a:p>
            <a:endParaRPr lang="zh-CN" altLang="en-US" sz="2000"/>
          </a:p>
          <a:p>
            <a:r>
              <a:rPr lang="zh-CN" altLang="en-US" sz="2000" b="1"/>
              <a:t>对象结构</a:t>
            </a:r>
            <a:r>
              <a:rPr lang="zh-CN" altLang="en-US" sz="2000"/>
              <a:t>：佣兵、法师、牧师、弓箭手、骑兵、重甲兵、国王</a:t>
            </a:r>
            <a:endParaRPr lang="zh-CN" altLang="en-US" sz="2000"/>
          </a:p>
          <a:p>
            <a:endParaRPr lang="zh-CN" altLang="en-US" sz="2000"/>
          </a:p>
          <a:p>
            <a:r>
              <a:rPr lang="zh-CN" altLang="en-US" sz="2000" b="1"/>
              <a:t>角色行为控制方法</a:t>
            </a:r>
            <a:r>
              <a:rPr lang="zh-CN" altLang="en-US" sz="2000"/>
              <a:t>：1、移动（move）</a:t>
            </a:r>
            <a:endParaRPr lang="zh-CN" altLang="en-US" sz="2000"/>
          </a:p>
          <a:p>
            <a:r>
              <a:rPr lang="en-US" altLang="zh-CN" sz="2000"/>
              <a:t>		       </a:t>
            </a:r>
            <a:r>
              <a:rPr lang="zh-CN" altLang="en-US" sz="2000"/>
              <a:t>2、攻击（attack）</a:t>
            </a:r>
            <a:endParaRPr lang="zh-CN" altLang="en-US" sz="2000"/>
          </a:p>
          <a:p>
            <a:endParaRPr lang="zh-CN" altLang="en-US"/>
          </a:p>
          <a:p>
            <a:endParaRPr lang="zh-CN" altLang="en-US"/>
          </a:p>
        </p:txBody>
      </p:sp>
      <p:sp>
        <p:nvSpPr>
          <p:cNvPr id="79" name="Freeform 5"/>
          <p:cNvSpPr>
            <a:spLocks noEditPoints="1"/>
          </p:cNvSpPr>
          <p:nvPr/>
        </p:nvSpPr>
        <p:spPr bwMode="auto">
          <a:xfrm>
            <a:off x="8237220" y="1391920"/>
            <a:ext cx="3032125" cy="4447540"/>
          </a:xfrm>
          <a:custGeom>
            <a:avLst/>
            <a:gdLst>
              <a:gd name="T0" fmla="*/ 2147483647 w 987"/>
              <a:gd name="T1" fmla="*/ 2147483647 h 1646"/>
              <a:gd name="T2" fmla="*/ 2147483647 w 987"/>
              <a:gd name="T3" fmla="*/ 2147483647 h 1646"/>
              <a:gd name="T4" fmla="*/ 2147483647 w 987"/>
              <a:gd name="T5" fmla="*/ 2147483647 h 1646"/>
              <a:gd name="T6" fmla="*/ 2147483647 w 987"/>
              <a:gd name="T7" fmla="*/ 2147483647 h 1646"/>
              <a:gd name="T8" fmla="*/ 0 w 987"/>
              <a:gd name="T9" fmla="*/ 2147483647 h 1646"/>
              <a:gd name="T10" fmla="*/ 2147483647 w 987"/>
              <a:gd name="T11" fmla="*/ 2147483647 h 1646"/>
              <a:gd name="T12" fmla="*/ 2147483647 w 987"/>
              <a:gd name="T13" fmla="*/ 2147483647 h 1646"/>
              <a:gd name="T14" fmla="*/ 2147483647 w 987"/>
              <a:gd name="T15" fmla="*/ 2147483647 h 1646"/>
              <a:gd name="T16" fmla="*/ 2147483647 w 987"/>
              <a:gd name="T17" fmla="*/ 2147483647 h 1646"/>
              <a:gd name="T18" fmla="*/ 2147483647 w 987"/>
              <a:gd name="T19" fmla="*/ 2147483647 h 1646"/>
              <a:gd name="T20" fmla="*/ 2147483647 w 987"/>
              <a:gd name="T21" fmla="*/ 2147483647 h 1646"/>
              <a:gd name="T22" fmla="*/ 2147483647 w 987"/>
              <a:gd name="T23" fmla="*/ 2147483647 h 1646"/>
              <a:gd name="T24" fmla="*/ 2147483647 w 987"/>
              <a:gd name="T25" fmla="*/ 2147483647 h 1646"/>
              <a:gd name="T26" fmla="*/ 2147483647 w 987"/>
              <a:gd name="T27" fmla="*/ 2147483647 h 1646"/>
              <a:gd name="T28" fmla="*/ 2147483647 w 987"/>
              <a:gd name="T29" fmla="*/ 2147483647 h 1646"/>
              <a:gd name="T30" fmla="*/ 2147483647 w 987"/>
              <a:gd name="T31" fmla="*/ 2147483647 h 1646"/>
              <a:gd name="T32" fmla="*/ 2147483647 w 987"/>
              <a:gd name="T33" fmla="*/ 2147483647 h 1646"/>
              <a:gd name="T34" fmla="*/ 2147483647 w 987"/>
              <a:gd name="T35" fmla="*/ 2147483647 h 1646"/>
              <a:gd name="T36" fmla="*/ 2147483647 w 987"/>
              <a:gd name="T37" fmla="*/ 2147483647 h 1646"/>
              <a:gd name="T38" fmla="*/ 2147483647 w 987"/>
              <a:gd name="T39" fmla="*/ 2147483647 h 1646"/>
              <a:gd name="T40" fmla="*/ 2147483647 w 987"/>
              <a:gd name="T41" fmla="*/ 2147483647 h 1646"/>
              <a:gd name="T42" fmla="*/ 2147483647 w 987"/>
              <a:gd name="T43" fmla="*/ 2147483647 h 1646"/>
              <a:gd name="T44" fmla="*/ 2147483647 w 987"/>
              <a:gd name="T45" fmla="*/ 2147483647 h 1646"/>
              <a:gd name="T46" fmla="*/ 2147483647 w 987"/>
              <a:gd name="T47" fmla="*/ 2147483647 h 1646"/>
              <a:gd name="T48" fmla="*/ 2147483647 w 987"/>
              <a:gd name="T49" fmla="*/ 2147483647 h 1646"/>
              <a:gd name="T50" fmla="*/ 2147483647 w 987"/>
              <a:gd name="T51" fmla="*/ 2147483647 h 1646"/>
              <a:gd name="T52" fmla="*/ 2147483647 w 987"/>
              <a:gd name="T53" fmla="*/ 2147483647 h 1646"/>
              <a:gd name="T54" fmla="*/ 2147483647 w 987"/>
              <a:gd name="T55" fmla="*/ 2147483647 h 1646"/>
              <a:gd name="T56" fmla="*/ 2147483647 w 987"/>
              <a:gd name="T57" fmla="*/ 2147483647 h 1646"/>
              <a:gd name="T58" fmla="*/ 2147483647 w 987"/>
              <a:gd name="T59" fmla="*/ 2147483647 h 1646"/>
              <a:gd name="T60" fmla="*/ 2147483647 w 987"/>
              <a:gd name="T61" fmla="*/ 2147483647 h 1646"/>
              <a:gd name="T62" fmla="*/ 2147483647 w 987"/>
              <a:gd name="T63" fmla="*/ 2147483647 h 1646"/>
              <a:gd name="T64" fmla="*/ 2147483647 w 987"/>
              <a:gd name="T65" fmla="*/ 2147483647 h 1646"/>
              <a:gd name="T66" fmla="*/ 2147483647 w 987"/>
              <a:gd name="T67" fmla="*/ 2147483647 h 1646"/>
              <a:gd name="T68" fmla="*/ 2147483647 w 987"/>
              <a:gd name="T69" fmla="*/ 2147483647 h 1646"/>
              <a:gd name="T70" fmla="*/ 2147483647 w 987"/>
              <a:gd name="T71" fmla="*/ 2147483647 h 1646"/>
              <a:gd name="T72" fmla="*/ 2147483647 w 987"/>
              <a:gd name="T73" fmla="*/ 2147483647 h 1646"/>
              <a:gd name="T74" fmla="*/ 2147483647 w 987"/>
              <a:gd name="T75" fmla="*/ 2147483647 h 1646"/>
              <a:gd name="T76" fmla="*/ 2147483647 w 987"/>
              <a:gd name="T77" fmla="*/ 2147483647 h 1646"/>
              <a:gd name="T78" fmla="*/ 2147483647 w 987"/>
              <a:gd name="T79" fmla="*/ 2147483647 h 1646"/>
              <a:gd name="T80" fmla="*/ 2147483647 w 987"/>
              <a:gd name="T81" fmla="*/ 2147483647 h 1646"/>
              <a:gd name="T82" fmla="*/ 2147483647 w 987"/>
              <a:gd name="T83" fmla="*/ 2147483647 h 1646"/>
              <a:gd name="T84" fmla="*/ 2147483647 w 987"/>
              <a:gd name="T85" fmla="*/ 2147483647 h 1646"/>
              <a:gd name="T86" fmla="*/ 2147483647 w 987"/>
              <a:gd name="T87" fmla="*/ 2147483647 h 1646"/>
              <a:gd name="T88" fmla="*/ 2147483647 w 987"/>
              <a:gd name="T89" fmla="*/ 2147483647 h 1646"/>
              <a:gd name="T90" fmla="*/ 2147483647 w 987"/>
              <a:gd name="T91" fmla="*/ 2147483647 h 1646"/>
              <a:gd name="T92" fmla="*/ 2147483647 w 987"/>
              <a:gd name="T93" fmla="*/ 2147483647 h 1646"/>
              <a:gd name="T94" fmla="*/ 2147483647 w 987"/>
              <a:gd name="T95" fmla="*/ 2147483647 h 1646"/>
              <a:gd name="T96" fmla="*/ 2147483647 w 987"/>
              <a:gd name="T97" fmla="*/ 2147483647 h 1646"/>
              <a:gd name="T98" fmla="*/ 2147483647 w 987"/>
              <a:gd name="T99" fmla="*/ 2147483647 h 1646"/>
              <a:gd name="T100" fmla="*/ 2147483647 w 987"/>
              <a:gd name="T101" fmla="*/ 2147483647 h 1646"/>
              <a:gd name="T102" fmla="*/ 2147483647 w 987"/>
              <a:gd name="T103" fmla="*/ 2147483647 h 1646"/>
              <a:gd name="T104" fmla="*/ 2147483647 w 987"/>
              <a:gd name="T105" fmla="*/ 2147483647 h 1646"/>
              <a:gd name="T106" fmla="*/ 2147483647 w 987"/>
              <a:gd name="T107" fmla="*/ 2147483647 h 1646"/>
              <a:gd name="T108" fmla="*/ 2147483647 w 987"/>
              <a:gd name="T109" fmla="*/ 2147483647 h 1646"/>
              <a:gd name="T110" fmla="*/ 2147483647 w 987"/>
              <a:gd name="T111" fmla="*/ 2147483647 h 1646"/>
              <a:gd name="T112" fmla="*/ 2147483647 w 987"/>
              <a:gd name="T113" fmla="*/ 2147483647 h 1646"/>
              <a:gd name="T114" fmla="*/ 2147483647 w 987"/>
              <a:gd name="T115" fmla="*/ 2147483647 h 1646"/>
              <a:gd name="T116" fmla="*/ 2147483647 w 987"/>
              <a:gd name="T117" fmla="*/ 2147483647 h 1646"/>
              <a:gd name="T118" fmla="*/ 2147483647 w 987"/>
              <a:gd name="T119" fmla="*/ 2147483647 h 16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1646"/>
              <a:gd name="T182" fmla="*/ 987 w 987"/>
              <a:gd name="T183" fmla="*/ 1646 h 16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1646">
                <a:moveTo>
                  <a:pt x="800" y="109"/>
                </a:moveTo>
                <a:cubicBezTo>
                  <a:pt x="812" y="109"/>
                  <a:pt x="822" y="120"/>
                  <a:pt x="822" y="132"/>
                </a:cubicBezTo>
                <a:cubicBezTo>
                  <a:pt x="822" y="138"/>
                  <a:pt x="820" y="143"/>
                  <a:pt x="817" y="147"/>
                </a:cubicBezTo>
                <a:cubicBezTo>
                  <a:pt x="939" y="281"/>
                  <a:pt x="939" y="281"/>
                  <a:pt x="939" y="281"/>
                </a:cubicBezTo>
                <a:cubicBezTo>
                  <a:pt x="943" y="278"/>
                  <a:pt x="947" y="276"/>
                  <a:pt x="952" y="276"/>
                </a:cubicBezTo>
                <a:cubicBezTo>
                  <a:pt x="965" y="276"/>
                  <a:pt x="975" y="286"/>
                  <a:pt x="975" y="299"/>
                </a:cubicBezTo>
                <a:cubicBezTo>
                  <a:pt x="975" y="310"/>
                  <a:pt x="967" y="320"/>
                  <a:pt x="956" y="321"/>
                </a:cubicBezTo>
                <a:cubicBezTo>
                  <a:pt x="966" y="560"/>
                  <a:pt x="966" y="560"/>
                  <a:pt x="966" y="560"/>
                </a:cubicBezTo>
                <a:cubicBezTo>
                  <a:pt x="977" y="561"/>
                  <a:pt x="987" y="571"/>
                  <a:pt x="987" y="583"/>
                </a:cubicBezTo>
                <a:cubicBezTo>
                  <a:pt x="987" y="595"/>
                  <a:pt x="977" y="605"/>
                  <a:pt x="964" y="605"/>
                </a:cubicBezTo>
                <a:cubicBezTo>
                  <a:pt x="962" y="605"/>
                  <a:pt x="959" y="605"/>
                  <a:pt x="957" y="604"/>
                </a:cubicBezTo>
                <a:cubicBezTo>
                  <a:pt x="878" y="768"/>
                  <a:pt x="878" y="768"/>
                  <a:pt x="878" y="768"/>
                </a:cubicBezTo>
                <a:cubicBezTo>
                  <a:pt x="885" y="772"/>
                  <a:pt x="889" y="779"/>
                  <a:pt x="889" y="788"/>
                </a:cubicBezTo>
                <a:cubicBezTo>
                  <a:pt x="889" y="800"/>
                  <a:pt x="879" y="810"/>
                  <a:pt x="867" y="810"/>
                </a:cubicBezTo>
                <a:cubicBezTo>
                  <a:pt x="864" y="810"/>
                  <a:pt x="861" y="809"/>
                  <a:pt x="858" y="808"/>
                </a:cubicBezTo>
                <a:cubicBezTo>
                  <a:pt x="786" y="950"/>
                  <a:pt x="786" y="950"/>
                  <a:pt x="786" y="950"/>
                </a:cubicBezTo>
                <a:cubicBezTo>
                  <a:pt x="792" y="954"/>
                  <a:pt x="796" y="961"/>
                  <a:pt x="796" y="969"/>
                </a:cubicBezTo>
                <a:cubicBezTo>
                  <a:pt x="796" y="981"/>
                  <a:pt x="786" y="991"/>
                  <a:pt x="774" y="991"/>
                </a:cubicBezTo>
                <a:cubicBezTo>
                  <a:pt x="773" y="991"/>
                  <a:pt x="773" y="991"/>
                  <a:pt x="773" y="991"/>
                </a:cubicBezTo>
                <a:cubicBezTo>
                  <a:pt x="755" y="1142"/>
                  <a:pt x="755" y="1142"/>
                  <a:pt x="755" y="1142"/>
                </a:cubicBezTo>
                <a:cubicBezTo>
                  <a:pt x="765" y="1144"/>
                  <a:pt x="772" y="1153"/>
                  <a:pt x="772" y="1164"/>
                </a:cubicBezTo>
                <a:cubicBezTo>
                  <a:pt x="772" y="1177"/>
                  <a:pt x="762" y="1187"/>
                  <a:pt x="750" y="1187"/>
                </a:cubicBezTo>
                <a:cubicBezTo>
                  <a:pt x="739" y="1187"/>
                  <a:pt x="731" y="1180"/>
                  <a:pt x="728" y="1170"/>
                </a:cubicBezTo>
                <a:cubicBezTo>
                  <a:pt x="665" y="1180"/>
                  <a:pt x="665" y="1180"/>
                  <a:pt x="665" y="1180"/>
                </a:cubicBezTo>
                <a:cubicBezTo>
                  <a:pt x="665" y="1180"/>
                  <a:pt x="665" y="1180"/>
                  <a:pt x="665" y="1181"/>
                </a:cubicBezTo>
                <a:cubicBezTo>
                  <a:pt x="665" y="1193"/>
                  <a:pt x="655" y="1203"/>
                  <a:pt x="643" y="1203"/>
                </a:cubicBezTo>
                <a:cubicBezTo>
                  <a:pt x="631" y="1203"/>
                  <a:pt x="621" y="1194"/>
                  <a:pt x="620" y="1183"/>
                </a:cubicBezTo>
                <a:cubicBezTo>
                  <a:pt x="524" y="1183"/>
                  <a:pt x="524" y="1183"/>
                  <a:pt x="524" y="1183"/>
                </a:cubicBezTo>
                <a:cubicBezTo>
                  <a:pt x="523" y="1194"/>
                  <a:pt x="514" y="1203"/>
                  <a:pt x="502" y="1203"/>
                </a:cubicBezTo>
                <a:cubicBezTo>
                  <a:pt x="493" y="1203"/>
                  <a:pt x="485" y="1198"/>
                  <a:pt x="482" y="1191"/>
                </a:cubicBezTo>
                <a:cubicBezTo>
                  <a:pt x="336" y="1244"/>
                  <a:pt x="336" y="1244"/>
                  <a:pt x="336" y="1244"/>
                </a:cubicBezTo>
                <a:cubicBezTo>
                  <a:pt x="336" y="1246"/>
                  <a:pt x="337" y="1248"/>
                  <a:pt x="337" y="1250"/>
                </a:cubicBezTo>
                <a:cubicBezTo>
                  <a:pt x="337" y="1262"/>
                  <a:pt x="327" y="1273"/>
                  <a:pt x="314" y="1273"/>
                </a:cubicBezTo>
                <a:cubicBezTo>
                  <a:pt x="302" y="1273"/>
                  <a:pt x="292" y="1262"/>
                  <a:pt x="292" y="1250"/>
                </a:cubicBezTo>
                <a:cubicBezTo>
                  <a:pt x="292" y="1244"/>
                  <a:pt x="294" y="1238"/>
                  <a:pt x="298" y="1234"/>
                </a:cubicBezTo>
                <a:cubicBezTo>
                  <a:pt x="264" y="1194"/>
                  <a:pt x="264" y="1194"/>
                  <a:pt x="264" y="1194"/>
                </a:cubicBezTo>
                <a:cubicBezTo>
                  <a:pt x="260" y="1196"/>
                  <a:pt x="256" y="1197"/>
                  <a:pt x="251" y="1197"/>
                </a:cubicBezTo>
                <a:cubicBezTo>
                  <a:pt x="239" y="1197"/>
                  <a:pt x="228" y="1187"/>
                  <a:pt x="228" y="1175"/>
                </a:cubicBezTo>
                <a:cubicBezTo>
                  <a:pt x="228" y="1165"/>
                  <a:pt x="235" y="1156"/>
                  <a:pt x="245" y="1153"/>
                </a:cubicBezTo>
                <a:cubicBezTo>
                  <a:pt x="225" y="1046"/>
                  <a:pt x="225" y="1046"/>
                  <a:pt x="225" y="1046"/>
                </a:cubicBezTo>
                <a:cubicBezTo>
                  <a:pt x="224" y="1046"/>
                  <a:pt x="224" y="1046"/>
                  <a:pt x="223" y="1046"/>
                </a:cubicBezTo>
                <a:cubicBezTo>
                  <a:pt x="211" y="1046"/>
                  <a:pt x="200" y="1036"/>
                  <a:pt x="200" y="1024"/>
                </a:cubicBezTo>
                <a:cubicBezTo>
                  <a:pt x="200" y="1015"/>
                  <a:pt x="205" y="1008"/>
                  <a:pt x="211" y="1004"/>
                </a:cubicBezTo>
                <a:cubicBezTo>
                  <a:pt x="92" y="749"/>
                  <a:pt x="92" y="749"/>
                  <a:pt x="92" y="749"/>
                </a:cubicBezTo>
                <a:cubicBezTo>
                  <a:pt x="90" y="750"/>
                  <a:pt x="87" y="750"/>
                  <a:pt x="85" y="750"/>
                </a:cubicBezTo>
                <a:cubicBezTo>
                  <a:pt x="72" y="750"/>
                  <a:pt x="62" y="740"/>
                  <a:pt x="62" y="728"/>
                </a:cubicBezTo>
                <a:cubicBezTo>
                  <a:pt x="62" y="718"/>
                  <a:pt x="69" y="709"/>
                  <a:pt x="78" y="706"/>
                </a:cubicBezTo>
                <a:cubicBezTo>
                  <a:pt x="25" y="440"/>
                  <a:pt x="25" y="440"/>
                  <a:pt x="25" y="440"/>
                </a:cubicBezTo>
                <a:cubicBezTo>
                  <a:pt x="24" y="441"/>
                  <a:pt x="23" y="441"/>
                  <a:pt x="23" y="441"/>
                </a:cubicBezTo>
                <a:cubicBezTo>
                  <a:pt x="10" y="441"/>
                  <a:pt x="0" y="430"/>
                  <a:pt x="0" y="418"/>
                </a:cubicBezTo>
                <a:cubicBezTo>
                  <a:pt x="0" y="406"/>
                  <a:pt x="10" y="396"/>
                  <a:pt x="23" y="396"/>
                </a:cubicBezTo>
                <a:cubicBezTo>
                  <a:pt x="25" y="396"/>
                  <a:pt x="27" y="396"/>
                  <a:pt x="29" y="397"/>
                </a:cubicBezTo>
                <a:cubicBezTo>
                  <a:pt x="102" y="226"/>
                  <a:pt x="102" y="226"/>
                  <a:pt x="102" y="226"/>
                </a:cubicBezTo>
                <a:cubicBezTo>
                  <a:pt x="96" y="222"/>
                  <a:pt x="91" y="214"/>
                  <a:pt x="91" y="206"/>
                </a:cubicBezTo>
                <a:cubicBezTo>
                  <a:pt x="91" y="193"/>
                  <a:pt x="101" y="183"/>
                  <a:pt x="113" y="183"/>
                </a:cubicBezTo>
                <a:cubicBezTo>
                  <a:pt x="120" y="183"/>
                  <a:pt x="125" y="186"/>
                  <a:pt x="129" y="190"/>
                </a:cubicBezTo>
                <a:cubicBezTo>
                  <a:pt x="247" y="96"/>
                  <a:pt x="247" y="96"/>
                  <a:pt x="247" y="96"/>
                </a:cubicBezTo>
                <a:cubicBezTo>
                  <a:pt x="245" y="93"/>
                  <a:pt x="243" y="89"/>
                  <a:pt x="243" y="84"/>
                </a:cubicBezTo>
                <a:cubicBezTo>
                  <a:pt x="243" y="72"/>
                  <a:pt x="253" y="62"/>
                  <a:pt x="266" y="62"/>
                </a:cubicBezTo>
                <a:cubicBezTo>
                  <a:pt x="276" y="62"/>
                  <a:pt x="284" y="68"/>
                  <a:pt x="287" y="77"/>
                </a:cubicBezTo>
                <a:cubicBezTo>
                  <a:pt x="520" y="25"/>
                  <a:pt x="520" y="25"/>
                  <a:pt x="520" y="25"/>
                </a:cubicBezTo>
                <a:cubicBezTo>
                  <a:pt x="520" y="24"/>
                  <a:pt x="520" y="23"/>
                  <a:pt x="520" y="22"/>
                </a:cubicBezTo>
                <a:cubicBezTo>
                  <a:pt x="520" y="10"/>
                  <a:pt x="530" y="0"/>
                  <a:pt x="542" y="0"/>
                </a:cubicBezTo>
                <a:cubicBezTo>
                  <a:pt x="555" y="0"/>
                  <a:pt x="565" y="10"/>
                  <a:pt x="565" y="22"/>
                </a:cubicBezTo>
                <a:cubicBezTo>
                  <a:pt x="565" y="25"/>
                  <a:pt x="565" y="27"/>
                  <a:pt x="564" y="29"/>
                </a:cubicBezTo>
                <a:cubicBezTo>
                  <a:pt x="780" y="121"/>
                  <a:pt x="780" y="121"/>
                  <a:pt x="780" y="121"/>
                </a:cubicBezTo>
                <a:cubicBezTo>
                  <a:pt x="784" y="114"/>
                  <a:pt x="791" y="109"/>
                  <a:pt x="800" y="109"/>
                </a:cubicBezTo>
                <a:close/>
                <a:moveTo>
                  <a:pt x="419" y="269"/>
                </a:moveTo>
                <a:cubicBezTo>
                  <a:pt x="279" y="103"/>
                  <a:pt x="279" y="103"/>
                  <a:pt x="279" y="103"/>
                </a:cubicBezTo>
                <a:cubicBezTo>
                  <a:pt x="275" y="105"/>
                  <a:pt x="271" y="107"/>
                  <a:pt x="267" y="107"/>
                </a:cubicBezTo>
                <a:cubicBezTo>
                  <a:pt x="253" y="379"/>
                  <a:pt x="253" y="379"/>
                  <a:pt x="253" y="379"/>
                </a:cubicBezTo>
                <a:cubicBezTo>
                  <a:pt x="258" y="380"/>
                  <a:pt x="264" y="383"/>
                  <a:pt x="267" y="388"/>
                </a:cubicBezTo>
                <a:cubicBezTo>
                  <a:pt x="415" y="295"/>
                  <a:pt x="415" y="295"/>
                  <a:pt x="415" y="295"/>
                </a:cubicBezTo>
                <a:cubicBezTo>
                  <a:pt x="413" y="292"/>
                  <a:pt x="413" y="288"/>
                  <a:pt x="413" y="285"/>
                </a:cubicBezTo>
                <a:cubicBezTo>
                  <a:pt x="413" y="278"/>
                  <a:pt x="415" y="273"/>
                  <a:pt x="419" y="269"/>
                </a:cubicBezTo>
                <a:close/>
                <a:moveTo>
                  <a:pt x="235" y="384"/>
                </a:moveTo>
                <a:cubicBezTo>
                  <a:pt x="124" y="226"/>
                  <a:pt x="124" y="226"/>
                  <a:pt x="124" y="226"/>
                </a:cubicBezTo>
                <a:cubicBezTo>
                  <a:pt x="121" y="227"/>
                  <a:pt x="117" y="228"/>
                  <a:pt x="113" y="228"/>
                </a:cubicBezTo>
                <a:cubicBezTo>
                  <a:pt x="111" y="228"/>
                  <a:pt x="109" y="228"/>
                  <a:pt x="107" y="227"/>
                </a:cubicBezTo>
                <a:cubicBezTo>
                  <a:pt x="34" y="398"/>
                  <a:pt x="34" y="398"/>
                  <a:pt x="34" y="398"/>
                </a:cubicBezTo>
                <a:cubicBezTo>
                  <a:pt x="39" y="402"/>
                  <a:pt x="44" y="407"/>
                  <a:pt x="45" y="414"/>
                </a:cubicBezTo>
                <a:cubicBezTo>
                  <a:pt x="227" y="401"/>
                  <a:pt x="227" y="401"/>
                  <a:pt x="227" y="401"/>
                </a:cubicBezTo>
                <a:cubicBezTo>
                  <a:pt x="227" y="394"/>
                  <a:pt x="230" y="388"/>
                  <a:pt x="235" y="384"/>
                </a:cubicBezTo>
                <a:close/>
                <a:moveTo>
                  <a:pt x="128" y="223"/>
                </a:moveTo>
                <a:cubicBezTo>
                  <a:pt x="238" y="382"/>
                  <a:pt x="238" y="382"/>
                  <a:pt x="238" y="382"/>
                </a:cubicBezTo>
                <a:cubicBezTo>
                  <a:pt x="241" y="380"/>
                  <a:pt x="245" y="379"/>
                  <a:pt x="248" y="379"/>
                </a:cubicBezTo>
                <a:cubicBezTo>
                  <a:pt x="262" y="107"/>
                  <a:pt x="262" y="107"/>
                  <a:pt x="262" y="107"/>
                </a:cubicBezTo>
                <a:cubicBezTo>
                  <a:pt x="258" y="106"/>
                  <a:pt x="253" y="103"/>
                  <a:pt x="250" y="100"/>
                </a:cubicBezTo>
                <a:cubicBezTo>
                  <a:pt x="132" y="194"/>
                  <a:pt x="132" y="194"/>
                  <a:pt x="132" y="194"/>
                </a:cubicBezTo>
                <a:cubicBezTo>
                  <a:pt x="135" y="197"/>
                  <a:pt x="136" y="201"/>
                  <a:pt x="136" y="206"/>
                </a:cubicBezTo>
                <a:cubicBezTo>
                  <a:pt x="136" y="213"/>
                  <a:pt x="133" y="219"/>
                  <a:pt x="128" y="223"/>
                </a:cubicBezTo>
                <a:close/>
                <a:moveTo>
                  <a:pt x="282" y="100"/>
                </a:moveTo>
                <a:cubicBezTo>
                  <a:pt x="422" y="266"/>
                  <a:pt x="422" y="266"/>
                  <a:pt x="422" y="266"/>
                </a:cubicBezTo>
                <a:cubicBezTo>
                  <a:pt x="426" y="263"/>
                  <a:pt x="430" y="262"/>
                  <a:pt x="435" y="262"/>
                </a:cubicBezTo>
                <a:cubicBezTo>
                  <a:pt x="437" y="262"/>
                  <a:pt x="440" y="262"/>
                  <a:pt x="442" y="263"/>
                </a:cubicBezTo>
                <a:cubicBezTo>
                  <a:pt x="532" y="42"/>
                  <a:pt x="532" y="42"/>
                  <a:pt x="532" y="42"/>
                </a:cubicBezTo>
                <a:cubicBezTo>
                  <a:pt x="527" y="40"/>
                  <a:pt x="523" y="35"/>
                  <a:pt x="521" y="29"/>
                </a:cubicBezTo>
                <a:cubicBezTo>
                  <a:pt x="288" y="82"/>
                  <a:pt x="288" y="82"/>
                  <a:pt x="288" y="82"/>
                </a:cubicBezTo>
                <a:cubicBezTo>
                  <a:pt x="288" y="82"/>
                  <a:pt x="288" y="83"/>
                  <a:pt x="288" y="84"/>
                </a:cubicBezTo>
                <a:cubicBezTo>
                  <a:pt x="288" y="90"/>
                  <a:pt x="286" y="96"/>
                  <a:pt x="282" y="100"/>
                </a:cubicBezTo>
                <a:close/>
                <a:moveTo>
                  <a:pt x="184" y="526"/>
                </a:moveTo>
                <a:cubicBezTo>
                  <a:pt x="265" y="499"/>
                  <a:pt x="265" y="499"/>
                  <a:pt x="265" y="499"/>
                </a:cubicBezTo>
                <a:cubicBezTo>
                  <a:pt x="265" y="498"/>
                  <a:pt x="265" y="496"/>
                  <a:pt x="265" y="494"/>
                </a:cubicBezTo>
                <a:cubicBezTo>
                  <a:pt x="265" y="493"/>
                  <a:pt x="265" y="492"/>
                  <a:pt x="265" y="490"/>
                </a:cubicBezTo>
                <a:cubicBezTo>
                  <a:pt x="206" y="473"/>
                  <a:pt x="206" y="473"/>
                  <a:pt x="206" y="473"/>
                </a:cubicBezTo>
                <a:cubicBezTo>
                  <a:pt x="177" y="517"/>
                  <a:pt x="177" y="517"/>
                  <a:pt x="177" y="517"/>
                </a:cubicBezTo>
                <a:cubicBezTo>
                  <a:pt x="180" y="519"/>
                  <a:pt x="183" y="522"/>
                  <a:pt x="184" y="526"/>
                </a:cubicBezTo>
                <a:close/>
                <a:moveTo>
                  <a:pt x="309" y="490"/>
                </a:moveTo>
                <a:cubicBezTo>
                  <a:pt x="467" y="473"/>
                  <a:pt x="467" y="473"/>
                  <a:pt x="467" y="473"/>
                </a:cubicBezTo>
                <a:cubicBezTo>
                  <a:pt x="467" y="473"/>
                  <a:pt x="467" y="473"/>
                  <a:pt x="467" y="473"/>
                </a:cubicBezTo>
                <a:cubicBezTo>
                  <a:pt x="467" y="471"/>
                  <a:pt x="468" y="470"/>
                  <a:pt x="468" y="469"/>
                </a:cubicBezTo>
                <a:cubicBezTo>
                  <a:pt x="270" y="410"/>
                  <a:pt x="270" y="410"/>
                  <a:pt x="270" y="410"/>
                </a:cubicBezTo>
                <a:cubicBezTo>
                  <a:pt x="268" y="415"/>
                  <a:pt x="264" y="419"/>
                  <a:pt x="260" y="421"/>
                </a:cubicBezTo>
                <a:cubicBezTo>
                  <a:pt x="281" y="473"/>
                  <a:pt x="281" y="473"/>
                  <a:pt x="281" y="473"/>
                </a:cubicBezTo>
                <a:cubicBezTo>
                  <a:pt x="283" y="472"/>
                  <a:pt x="285" y="472"/>
                  <a:pt x="287" y="472"/>
                </a:cubicBezTo>
                <a:cubicBezTo>
                  <a:pt x="298" y="472"/>
                  <a:pt x="307" y="479"/>
                  <a:pt x="309" y="490"/>
                </a:cubicBezTo>
                <a:close/>
                <a:moveTo>
                  <a:pt x="536" y="44"/>
                </a:moveTo>
                <a:cubicBezTo>
                  <a:pt x="446" y="265"/>
                  <a:pt x="446" y="265"/>
                  <a:pt x="446" y="265"/>
                </a:cubicBezTo>
                <a:cubicBezTo>
                  <a:pt x="451" y="268"/>
                  <a:pt x="456" y="273"/>
                  <a:pt x="457" y="280"/>
                </a:cubicBezTo>
                <a:cubicBezTo>
                  <a:pt x="587" y="264"/>
                  <a:pt x="587" y="264"/>
                  <a:pt x="587" y="264"/>
                </a:cubicBezTo>
                <a:cubicBezTo>
                  <a:pt x="587" y="263"/>
                  <a:pt x="587" y="263"/>
                  <a:pt x="587" y="263"/>
                </a:cubicBezTo>
                <a:cubicBezTo>
                  <a:pt x="587" y="254"/>
                  <a:pt x="593" y="245"/>
                  <a:pt x="601" y="242"/>
                </a:cubicBezTo>
                <a:cubicBezTo>
                  <a:pt x="546" y="45"/>
                  <a:pt x="546" y="45"/>
                  <a:pt x="546" y="45"/>
                </a:cubicBezTo>
                <a:cubicBezTo>
                  <a:pt x="545" y="45"/>
                  <a:pt x="544" y="45"/>
                  <a:pt x="542" y="45"/>
                </a:cubicBezTo>
                <a:cubicBezTo>
                  <a:pt x="540" y="45"/>
                  <a:pt x="538" y="45"/>
                  <a:pt x="536" y="44"/>
                </a:cubicBezTo>
                <a:close/>
                <a:moveTo>
                  <a:pt x="600" y="284"/>
                </a:moveTo>
                <a:cubicBezTo>
                  <a:pt x="503" y="454"/>
                  <a:pt x="503" y="454"/>
                  <a:pt x="503" y="454"/>
                </a:cubicBezTo>
                <a:cubicBezTo>
                  <a:pt x="507" y="457"/>
                  <a:pt x="510" y="461"/>
                  <a:pt x="511" y="466"/>
                </a:cubicBezTo>
                <a:cubicBezTo>
                  <a:pt x="674" y="430"/>
                  <a:pt x="674" y="430"/>
                  <a:pt x="674" y="430"/>
                </a:cubicBezTo>
                <a:cubicBezTo>
                  <a:pt x="615" y="285"/>
                  <a:pt x="615" y="285"/>
                  <a:pt x="615" y="285"/>
                </a:cubicBezTo>
                <a:cubicBezTo>
                  <a:pt x="613" y="285"/>
                  <a:pt x="611" y="286"/>
                  <a:pt x="609" y="286"/>
                </a:cubicBezTo>
                <a:cubicBezTo>
                  <a:pt x="606" y="286"/>
                  <a:pt x="603" y="285"/>
                  <a:pt x="600" y="284"/>
                </a:cubicBezTo>
                <a:close/>
                <a:moveTo>
                  <a:pt x="468" y="477"/>
                </a:moveTo>
                <a:cubicBezTo>
                  <a:pt x="310" y="494"/>
                  <a:pt x="310" y="494"/>
                  <a:pt x="310" y="494"/>
                </a:cubicBezTo>
                <a:cubicBezTo>
                  <a:pt x="310" y="494"/>
                  <a:pt x="310" y="494"/>
                  <a:pt x="310" y="494"/>
                </a:cubicBezTo>
                <a:cubicBezTo>
                  <a:pt x="310" y="505"/>
                  <a:pt x="303" y="513"/>
                  <a:pt x="293" y="516"/>
                </a:cubicBezTo>
                <a:cubicBezTo>
                  <a:pt x="307" y="596"/>
                  <a:pt x="307" y="596"/>
                  <a:pt x="307" y="596"/>
                </a:cubicBezTo>
                <a:cubicBezTo>
                  <a:pt x="308" y="596"/>
                  <a:pt x="308" y="596"/>
                  <a:pt x="309" y="596"/>
                </a:cubicBezTo>
                <a:cubicBezTo>
                  <a:pt x="315" y="596"/>
                  <a:pt x="321" y="598"/>
                  <a:pt x="325" y="602"/>
                </a:cubicBezTo>
                <a:cubicBezTo>
                  <a:pt x="471" y="485"/>
                  <a:pt x="471" y="485"/>
                  <a:pt x="471" y="485"/>
                </a:cubicBezTo>
                <a:cubicBezTo>
                  <a:pt x="470" y="483"/>
                  <a:pt x="469" y="480"/>
                  <a:pt x="468" y="477"/>
                </a:cubicBezTo>
                <a:close/>
                <a:moveTo>
                  <a:pt x="267" y="503"/>
                </a:moveTo>
                <a:cubicBezTo>
                  <a:pt x="185" y="530"/>
                  <a:pt x="185" y="530"/>
                  <a:pt x="185" y="530"/>
                </a:cubicBezTo>
                <a:cubicBezTo>
                  <a:pt x="186" y="532"/>
                  <a:pt x="186" y="533"/>
                  <a:pt x="186" y="535"/>
                </a:cubicBezTo>
                <a:cubicBezTo>
                  <a:pt x="186" y="538"/>
                  <a:pt x="185" y="541"/>
                  <a:pt x="184" y="544"/>
                </a:cubicBezTo>
                <a:cubicBezTo>
                  <a:pt x="290" y="605"/>
                  <a:pt x="290" y="605"/>
                  <a:pt x="290" y="605"/>
                </a:cubicBezTo>
                <a:cubicBezTo>
                  <a:pt x="293" y="601"/>
                  <a:pt x="298" y="598"/>
                  <a:pt x="303" y="597"/>
                </a:cubicBezTo>
                <a:cubicBezTo>
                  <a:pt x="289" y="517"/>
                  <a:pt x="289" y="517"/>
                  <a:pt x="289" y="517"/>
                </a:cubicBezTo>
                <a:cubicBezTo>
                  <a:pt x="288" y="517"/>
                  <a:pt x="288" y="517"/>
                  <a:pt x="287" y="517"/>
                </a:cubicBezTo>
                <a:cubicBezTo>
                  <a:pt x="278" y="517"/>
                  <a:pt x="270" y="511"/>
                  <a:pt x="267" y="503"/>
                </a:cubicBezTo>
                <a:close/>
                <a:moveTo>
                  <a:pt x="271" y="406"/>
                </a:moveTo>
                <a:cubicBezTo>
                  <a:pt x="469" y="464"/>
                  <a:pt x="469" y="464"/>
                  <a:pt x="469" y="464"/>
                </a:cubicBezTo>
                <a:cubicBezTo>
                  <a:pt x="471" y="459"/>
                  <a:pt x="476" y="454"/>
                  <a:pt x="482" y="452"/>
                </a:cubicBezTo>
                <a:cubicBezTo>
                  <a:pt x="439" y="307"/>
                  <a:pt x="439" y="307"/>
                  <a:pt x="439" y="307"/>
                </a:cubicBezTo>
                <a:cubicBezTo>
                  <a:pt x="438" y="307"/>
                  <a:pt x="437" y="307"/>
                  <a:pt x="435" y="307"/>
                </a:cubicBezTo>
                <a:cubicBezTo>
                  <a:pt x="428" y="307"/>
                  <a:pt x="421" y="304"/>
                  <a:pt x="417" y="298"/>
                </a:cubicBezTo>
                <a:cubicBezTo>
                  <a:pt x="269" y="391"/>
                  <a:pt x="269" y="391"/>
                  <a:pt x="269" y="391"/>
                </a:cubicBezTo>
                <a:cubicBezTo>
                  <a:pt x="271" y="394"/>
                  <a:pt x="272" y="398"/>
                  <a:pt x="272" y="401"/>
                </a:cubicBezTo>
                <a:cubicBezTo>
                  <a:pt x="272" y="403"/>
                  <a:pt x="272" y="404"/>
                  <a:pt x="271" y="406"/>
                </a:cubicBezTo>
                <a:close/>
                <a:moveTo>
                  <a:pt x="587" y="268"/>
                </a:moveTo>
                <a:cubicBezTo>
                  <a:pt x="458" y="284"/>
                  <a:pt x="458" y="284"/>
                  <a:pt x="458" y="284"/>
                </a:cubicBezTo>
                <a:cubicBezTo>
                  <a:pt x="458" y="285"/>
                  <a:pt x="458" y="285"/>
                  <a:pt x="458" y="285"/>
                </a:cubicBezTo>
                <a:cubicBezTo>
                  <a:pt x="458" y="294"/>
                  <a:pt x="452" y="302"/>
                  <a:pt x="444" y="305"/>
                </a:cubicBezTo>
                <a:cubicBezTo>
                  <a:pt x="486" y="451"/>
                  <a:pt x="486" y="451"/>
                  <a:pt x="486" y="451"/>
                </a:cubicBezTo>
                <a:cubicBezTo>
                  <a:pt x="487" y="450"/>
                  <a:pt x="489" y="450"/>
                  <a:pt x="490" y="450"/>
                </a:cubicBezTo>
                <a:cubicBezTo>
                  <a:pt x="493" y="450"/>
                  <a:pt x="496" y="451"/>
                  <a:pt x="499" y="452"/>
                </a:cubicBezTo>
                <a:cubicBezTo>
                  <a:pt x="596" y="281"/>
                  <a:pt x="596" y="281"/>
                  <a:pt x="596" y="281"/>
                </a:cubicBezTo>
                <a:cubicBezTo>
                  <a:pt x="592" y="278"/>
                  <a:pt x="588" y="274"/>
                  <a:pt x="587" y="268"/>
                </a:cubicBezTo>
                <a:close/>
                <a:moveTo>
                  <a:pt x="814" y="404"/>
                </a:moveTo>
                <a:cubicBezTo>
                  <a:pt x="680" y="433"/>
                  <a:pt x="680" y="433"/>
                  <a:pt x="680" y="433"/>
                </a:cubicBezTo>
                <a:cubicBezTo>
                  <a:pt x="698" y="477"/>
                  <a:pt x="698" y="477"/>
                  <a:pt x="698" y="477"/>
                </a:cubicBezTo>
                <a:cubicBezTo>
                  <a:pt x="700" y="477"/>
                  <a:pt x="702" y="477"/>
                  <a:pt x="705" y="477"/>
                </a:cubicBezTo>
                <a:cubicBezTo>
                  <a:pt x="711" y="477"/>
                  <a:pt x="717" y="479"/>
                  <a:pt x="721" y="484"/>
                </a:cubicBezTo>
                <a:cubicBezTo>
                  <a:pt x="817" y="409"/>
                  <a:pt x="817" y="409"/>
                  <a:pt x="817" y="409"/>
                </a:cubicBezTo>
                <a:cubicBezTo>
                  <a:pt x="816" y="407"/>
                  <a:pt x="815" y="405"/>
                  <a:pt x="814" y="404"/>
                </a:cubicBezTo>
                <a:close/>
                <a:moveTo>
                  <a:pt x="676" y="434"/>
                </a:moveTo>
                <a:cubicBezTo>
                  <a:pt x="512" y="470"/>
                  <a:pt x="512" y="470"/>
                  <a:pt x="512" y="470"/>
                </a:cubicBezTo>
                <a:cubicBezTo>
                  <a:pt x="512" y="471"/>
                  <a:pt x="513" y="472"/>
                  <a:pt x="513" y="473"/>
                </a:cubicBezTo>
                <a:cubicBezTo>
                  <a:pt x="513" y="473"/>
                  <a:pt x="513" y="473"/>
                  <a:pt x="513" y="473"/>
                </a:cubicBezTo>
                <a:cubicBezTo>
                  <a:pt x="683" y="494"/>
                  <a:pt x="683" y="494"/>
                  <a:pt x="683" y="494"/>
                </a:cubicBezTo>
                <a:cubicBezTo>
                  <a:pt x="684" y="488"/>
                  <a:pt x="688" y="482"/>
                  <a:pt x="694" y="479"/>
                </a:cubicBezTo>
                <a:cubicBezTo>
                  <a:pt x="676" y="434"/>
                  <a:pt x="676" y="434"/>
                  <a:pt x="676" y="434"/>
                </a:cubicBezTo>
                <a:close/>
                <a:moveTo>
                  <a:pt x="474" y="489"/>
                </a:moveTo>
                <a:cubicBezTo>
                  <a:pt x="328" y="606"/>
                  <a:pt x="328" y="606"/>
                  <a:pt x="328" y="606"/>
                </a:cubicBezTo>
                <a:cubicBezTo>
                  <a:pt x="328" y="607"/>
                  <a:pt x="329" y="608"/>
                  <a:pt x="330" y="610"/>
                </a:cubicBezTo>
                <a:cubicBezTo>
                  <a:pt x="490" y="561"/>
                  <a:pt x="490" y="561"/>
                  <a:pt x="490" y="561"/>
                </a:cubicBezTo>
                <a:cubicBezTo>
                  <a:pt x="488" y="495"/>
                  <a:pt x="488" y="495"/>
                  <a:pt x="488" y="495"/>
                </a:cubicBezTo>
                <a:cubicBezTo>
                  <a:pt x="483" y="495"/>
                  <a:pt x="478" y="492"/>
                  <a:pt x="474" y="489"/>
                </a:cubicBezTo>
                <a:close/>
                <a:moveTo>
                  <a:pt x="679" y="429"/>
                </a:moveTo>
                <a:cubicBezTo>
                  <a:pt x="813" y="399"/>
                  <a:pt x="813" y="399"/>
                  <a:pt x="813" y="399"/>
                </a:cubicBezTo>
                <a:cubicBezTo>
                  <a:pt x="813" y="398"/>
                  <a:pt x="813" y="397"/>
                  <a:pt x="813" y="397"/>
                </a:cubicBezTo>
                <a:cubicBezTo>
                  <a:pt x="813" y="393"/>
                  <a:pt x="814" y="390"/>
                  <a:pt x="815" y="387"/>
                </a:cubicBezTo>
                <a:cubicBezTo>
                  <a:pt x="627" y="276"/>
                  <a:pt x="627" y="276"/>
                  <a:pt x="627" y="276"/>
                </a:cubicBezTo>
                <a:cubicBezTo>
                  <a:pt x="625" y="279"/>
                  <a:pt x="623" y="281"/>
                  <a:pt x="620" y="283"/>
                </a:cubicBezTo>
                <a:cubicBezTo>
                  <a:pt x="679" y="429"/>
                  <a:pt x="679" y="429"/>
                  <a:pt x="679" y="429"/>
                </a:cubicBezTo>
                <a:close/>
                <a:moveTo>
                  <a:pt x="632" y="263"/>
                </a:moveTo>
                <a:cubicBezTo>
                  <a:pt x="930" y="294"/>
                  <a:pt x="930" y="294"/>
                  <a:pt x="930" y="294"/>
                </a:cubicBezTo>
                <a:cubicBezTo>
                  <a:pt x="931" y="290"/>
                  <a:pt x="933" y="287"/>
                  <a:pt x="936" y="284"/>
                </a:cubicBezTo>
                <a:cubicBezTo>
                  <a:pt x="813" y="150"/>
                  <a:pt x="813" y="150"/>
                  <a:pt x="813" y="150"/>
                </a:cubicBezTo>
                <a:cubicBezTo>
                  <a:pt x="810" y="153"/>
                  <a:pt x="805" y="154"/>
                  <a:pt x="800" y="154"/>
                </a:cubicBezTo>
                <a:cubicBezTo>
                  <a:pt x="793" y="154"/>
                  <a:pt x="787" y="151"/>
                  <a:pt x="783" y="147"/>
                </a:cubicBezTo>
                <a:cubicBezTo>
                  <a:pt x="629" y="252"/>
                  <a:pt x="629" y="252"/>
                  <a:pt x="629" y="252"/>
                </a:cubicBezTo>
                <a:cubicBezTo>
                  <a:pt x="631" y="255"/>
                  <a:pt x="632" y="259"/>
                  <a:pt x="632" y="263"/>
                </a:cubicBezTo>
                <a:cubicBezTo>
                  <a:pt x="632" y="263"/>
                  <a:pt x="632" y="263"/>
                  <a:pt x="632" y="263"/>
                </a:cubicBezTo>
                <a:close/>
                <a:moveTo>
                  <a:pt x="930" y="299"/>
                </a:moveTo>
                <a:cubicBezTo>
                  <a:pt x="631" y="268"/>
                  <a:pt x="631" y="268"/>
                  <a:pt x="631" y="268"/>
                </a:cubicBezTo>
                <a:cubicBezTo>
                  <a:pt x="631" y="269"/>
                  <a:pt x="630" y="271"/>
                  <a:pt x="630" y="273"/>
                </a:cubicBezTo>
                <a:cubicBezTo>
                  <a:pt x="817" y="383"/>
                  <a:pt x="817" y="383"/>
                  <a:pt x="817" y="383"/>
                </a:cubicBezTo>
                <a:cubicBezTo>
                  <a:pt x="822" y="378"/>
                  <a:pt x="828" y="374"/>
                  <a:pt x="836" y="374"/>
                </a:cubicBezTo>
                <a:cubicBezTo>
                  <a:pt x="842" y="374"/>
                  <a:pt x="847" y="376"/>
                  <a:pt x="851" y="380"/>
                </a:cubicBezTo>
                <a:cubicBezTo>
                  <a:pt x="934" y="311"/>
                  <a:pt x="934" y="311"/>
                  <a:pt x="934" y="311"/>
                </a:cubicBezTo>
                <a:cubicBezTo>
                  <a:pt x="931" y="308"/>
                  <a:pt x="930" y="304"/>
                  <a:pt x="930" y="299"/>
                </a:cubicBezTo>
                <a:cubicBezTo>
                  <a:pt x="930" y="299"/>
                  <a:pt x="930" y="299"/>
                  <a:pt x="930" y="299"/>
                </a:cubicBezTo>
                <a:close/>
                <a:moveTo>
                  <a:pt x="551" y="43"/>
                </a:moveTo>
                <a:cubicBezTo>
                  <a:pt x="605" y="241"/>
                  <a:pt x="605" y="241"/>
                  <a:pt x="605" y="241"/>
                </a:cubicBezTo>
                <a:cubicBezTo>
                  <a:pt x="607" y="241"/>
                  <a:pt x="608" y="241"/>
                  <a:pt x="609" y="241"/>
                </a:cubicBezTo>
                <a:cubicBezTo>
                  <a:pt x="616" y="241"/>
                  <a:pt x="622" y="244"/>
                  <a:pt x="626" y="249"/>
                </a:cubicBezTo>
                <a:cubicBezTo>
                  <a:pt x="780" y="143"/>
                  <a:pt x="780" y="143"/>
                  <a:pt x="780" y="143"/>
                </a:cubicBezTo>
                <a:cubicBezTo>
                  <a:pt x="778" y="140"/>
                  <a:pt x="777" y="136"/>
                  <a:pt x="777" y="132"/>
                </a:cubicBezTo>
                <a:cubicBezTo>
                  <a:pt x="777" y="130"/>
                  <a:pt x="778" y="127"/>
                  <a:pt x="778" y="125"/>
                </a:cubicBezTo>
                <a:cubicBezTo>
                  <a:pt x="562" y="33"/>
                  <a:pt x="562" y="33"/>
                  <a:pt x="562" y="33"/>
                </a:cubicBezTo>
                <a:cubicBezTo>
                  <a:pt x="560" y="38"/>
                  <a:pt x="556" y="41"/>
                  <a:pt x="551" y="43"/>
                </a:cubicBezTo>
                <a:close/>
                <a:moveTo>
                  <a:pt x="961" y="560"/>
                </a:moveTo>
                <a:cubicBezTo>
                  <a:pt x="951" y="321"/>
                  <a:pt x="951" y="321"/>
                  <a:pt x="951" y="321"/>
                </a:cubicBezTo>
                <a:cubicBezTo>
                  <a:pt x="946" y="321"/>
                  <a:pt x="940" y="319"/>
                  <a:pt x="937" y="315"/>
                </a:cubicBezTo>
                <a:cubicBezTo>
                  <a:pt x="854" y="384"/>
                  <a:pt x="854" y="384"/>
                  <a:pt x="854" y="384"/>
                </a:cubicBezTo>
                <a:cubicBezTo>
                  <a:pt x="857" y="388"/>
                  <a:pt x="858" y="392"/>
                  <a:pt x="858" y="397"/>
                </a:cubicBezTo>
                <a:cubicBezTo>
                  <a:pt x="858" y="403"/>
                  <a:pt x="855" y="410"/>
                  <a:pt x="850" y="414"/>
                </a:cubicBezTo>
                <a:cubicBezTo>
                  <a:pt x="953" y="563"/>
                  <a:pt x="953" y="563"/>
                  <a:pt x="953" y="563"/>
                </a:cubicBezTo>
                <a:cubicBezTo>
                  <a:pt x="956" y="562"/>
                  <a:pt x="958" y="561"/>
                  <a:pt x="961" y="560"/>
                </a:cubicBezTo>
                <a:close/>
                <a:moveTo>
                  <a:pt x="145" y="522"/>
                </a:moveTo>
                <a:cubicBezTo>
                  <a:pt x="39" y="434"/>
                  <a:pt x="39" y="434"/>
                  <a:pt x="39" y="434"/>
                </a:cubicBezTo>
                <a:cubicBezTo>
                  <a:pt x="36" y="437"/>
                  <a:pt x="33" y="438"/>
                  <a:pt x="29" y="440"/>
                </a:cubicBezTo>
                <a:cubicBezTo>
                  <a:pt x="83" y="706"/>
                  <a:pt x="83" y="706"/>
                  <a:pt x="83" y="706"/>
                </a:cubicBezTo>
                <a:cubicBezTo>
                  <a:pt x="83" y="705"/>
                  <a:pt x="84" y="705"/>
                  <a:pt x="85" y="705"/>
                </a:cubicBezTo>
                <a:cubicBezTo>
                  <a:pt x="87" y="705"/>
                  <a:pt x="89" y="706"/>
                  <a:pt x="91" y="706"/>
                </a:cubicBezTo>
                <a:cubicBezTo>
                  <a:pt x="153" y="555"/>
                  <a:pt x="153" y="555"/>
                  <a:pt x="153" y="555"/>
                </a:cubicBezTo>
                <a:cubicBezTo>
                  <a:pt x="146" y="551"/>
                  <a:pt x="141" y="543"/>
                  <a:pt x="141" y="535"/>
                </a:cubicBezTo>
                <a:cubicBezTo>
                  <a:pt x="141" y="530"/>
                  <a:pt x="142" y="526"/>
                  <a:pt x="145" y="522"/>
                </a:cubicBezTo>
                <a:close/>
                <a:moveTo>
                  <a:pt x="45" y="422"/>
                </a:moveTo>
                <a:cubicBezTo>
                  <a:pt x="204" y="468"/>
                  <a:pt x="204" y="468"/>
                  <a:pt x="204" y="468"/>
                </a:cubicBezTo>
                <a:cubicBezTo>
                  <a:pt x="235" y="419"/>
                  <a:pt x="235" y="419"/>
                  <a:pt x="235" y="419"/>
                </a:cubicBezTo>
                <a:cubicBezTo>
                  <a:pt x="231" y="416"/>
                  <a:pt x="228" y="411"/>
                  <a:pt x="227" y="405"/>
                </a:cubicBezTo>
                <a:cubicBezTo>
                  <a:pt x="45" y="419"/>
                  <a:pt x="45" y="419"/>
                  <a:pt x="45" y="419"/>
                </a:cubicBezTo>
                <a:cubicBezTo>
                  <a:pt x="45" y="420"/>
                  <a:pt x="45" y="421"/>
                  <a:pt x="45" y="422"/>
                </a:cubicBezTo>
                <a:close/>
                <a:moveTo>
                  <a:pt x="208" y="469"/>
                </a:moveTo>
                <a:cubicBezTo>
                  <a:pt x="266" y="486"/>
                  <a:pt x="266" y="486"/>
                  <a:pt x="266" y="486"/>
                </a:cubicBezTo>
                <a:cubicBezTo>
                  <a:pt x="268" y="481"/>
                  <a:pt x="272" y="477"/>
                  <a:pt x="277" y="474"/>
                </a:cubicBezTo>
                <a:cubicBezTo>
                  <a:pt x="256" y="423"/>
                  <a:pt x="256" y="423"/>
                  <a:pt x="256" y="423"/>
                </a:cubicBezTo>
                <a:cubicBezTo>
                  <a:pt x="254" y="424"/>
                  <a:pt x="251" y="424"/>
                  <a:pt x="249" y="424"/>
                </a:cubicBezTo>
                <a:cubicBezTo>
                  <a:pt x="246" y="424"/>
                  <a:pt x="242" y="423"/>
                  <a:pt x="239" y="421"/>
                </a:cubicBezTo>
                <a:cubicBezTo>
                  <a:pt x="208" y="469"/>
                  <a:pt x="208" y="469"/>
                  <a:pt x="208" y="469"/>
                </a:cubicBezTo>
                <a:close/>
                <a:moveTo>
                  <a:pt x="201" y="472"/>
                </a:moveTo>
                <a:cubicBezTo>
                  <a:pt x="44" y="426"/>
                  <a:pt x="44" y="426"/>
                  <a:pt x="44" y="426"/>
                </a:cubicBezTo>
                <a:cubicBezTo>
                  <a:pt x="43" y="428"/>
                  <a:pt x="42" y="429"/>
                  <a:pt x="41" y="431"/>
                </a:cubicBezTo>
                <a:cubicBezTo>
                  <a:pt x="148" y="519"/>
                  <a:pt x="148" y="519"/>
                  <a:pt x="148" y="519"/>
                </a:cubicBezTo>
                <a:cubicBezTo>
                  <a:pt x="152" y="515"/>
                  <a:pt x="157" y="512"/>
                  <a:pt x="163" y="512"/>
                </a:cubicBezTo>
                <a:cubicBezTo>
                  <a:pt x="167" y="512"/>
                  <a:pt x="171" y="513"/>
                  <a:pt x="174" y="515"/>
                </a:cubicBezTo>
                <a:cubicBezTo>
                  <a:pt x="201" y="472"/>
                  <a:pt x="201" y="472"/>
                  <a:pt x="201" y="472"/>
                </a:cubicBezTo>
                <a:close/>
                <a:moveTo>
                  <a:pt x="288" y="609"/>
                </a:moveTo>
                <a:cubicBezTo>
                  <a:pt x="182" y="548"/>
                  <a:pt x="182" y="548"/>
                  <a:pt x="182" y="548"/>
                </a:cubicBezTo>
                <a:cubicBezTo>
                  <a:pt x="178" y="554"/>
                  <a:pt x="171" y="557"/>
                  <a:pt x="163" y="557"/>
                </a:cubicBezTo>
                <a:cubicBezTo>
                  <a:pt x="161" y="557"/>
                  <a:pt x="159" y="557"/>
                  <a:pt x="157" y="556"/>
                </a:cubicBezTo>
                <a:cubicBezTo>
                  <a:pt x="95" y="708"/>
                  <a:pt x="95" y="708"/>
                  <a:pt x="95" y="708"/>
                </a:cubicBezTo>
                <a:cubicBezTo>
                  <a:pt x="99" y="710"/>
                  <a:pt x="102" y="713"/>
                  <a:pt x="104" y="716"/>
                </a:cubicBezTo>
                <a:cubicBezTo>
                  <a:pt x="288" y="626"/>
                  <a:pt x="288" y="626"/>
                  <a:pt x="288" y="626"/>
                </a:cubicBezTo>
                <a:cubicBezTo>
                  <a:pt x="287" y="624"/>
                  <a:pt x="286" y="621"/>
                  <a:pt x="286" y="618"/>
                </a:cubicBezTo>
                <a:cubicBezTo>
                  <a:pt x="286" y="615"/>
                  <a:pt x="287" y="612"/>
                  <a:pt x="288" y="609"/>
                </a:cubicBezTo>
                <a:close/>
                <a:moveTo>
                  <a:pt x="684" y="508"/>
                </a:moveTo>
                <a:cubicBezTo>
                  <a:pt x="537" y="552"/>
                  <a:pt x="537" y="552"/>
                  <a:pt x="537" y="552"/>
                </a:cubicBezTo>
                <a:cubicBezTo>
                  <a:pt x="614" y="688"/>
                  <a:pt x="614" y="688"/>
                  <a:pt x="614" y="688"/>
                </a:cubicBezTo>
                <a:cubicBezTo>
                  <a:pt x="617" y="687"/>
                  <a:pt x="620" y="686"/>
                  <a:pt x="623" y="686"/>
                </a:cubicBezTo>
                <a:cubicBezTo>
                  <a:pt x="626" y="686"/>
                  <a:pt x="628" y="687"/>
                  <a:pt x="629" y="687"/>
                </a:cubicBezTo>
                <a:cubicBezTo>
                  <a:pt x="694" y="519"/>
                  <a:pt x="694" y="519"/>
                  <a:pt x="694" y="519"/>
                </a:cubicBezTo>
                <a:cubicBezTo>
                  <a:pt x="690" y="517"/>
                  <a:pt x="686" y="513"/>
                  <a:pt x="684" y="508"/>
                </a:cubicBezTo>
                <a:close/>
                <a:moveTo>
                  <a:pt x="533" y="553"/>
                </a:moveTo>
                <a:cubicBezTo>
                  <a:pt x="495" y="565"/>
                  <a:pt x="495" y="565"/>
                  <a:pt x="495" y="565"/>
                </a:cubicBezTo>
                <a:cubicBezTo>
                  <a:pt x="499" y="691"/>
                  <a:pt x="499" y="691"/>
                  <a:pt x="499" y="691"/>
                </a:cubicBezTo>
                <a:cubicBezTo>
                  <a:pt x="509" y="692"/>
                  <a:pt x="518" y="700"/>
                  <a:pt x="519" y="711"/>
                </a:cubicBezTo>
                <a:cubicBezTo>
                  <a:pt x="601" y="707"/>
                  <a:pt x="601" y="707"/>
                  <a:pt x="601" y="707"/>
                </a:cubicBezTo>
                <a:cubicBezTo>
                  <a:pt x="601" y="700"/>
                  <a:pt x="605" y="694"/>
                  <a:pt x="610" y="690"/>
                </a:cubicBezTo>
                <a:cubicBezTo>
                  <a:pt x="533" y="553"/>
                  <a:pt x="533" y="553"/>
                  <a:pt x="533" y="553"/>
                </a:cubicBezTo>
                <a:close/>
                <a:moveTo>
                  <a:pt x="490" y="566"/>
                </a:moveTo>
                <a:cubicBezTo>
                  <a:pt x="331" y="614"/>
                  <a:pt x="331" y="614"/>
                  <a:pt x="331" y="614"/>
                </a:cubicBezTo>
                <a:cubicBezTo>
                  <a:pt x="331" y="615"/>
                  <a:pt x="331" y="617"/>
                  <a:pt x="331" y="618"/>
                </a:cubicBezTo>
                <a:cubicBezTo>
                  <a:pt x="331" y="621"/>
                  <a:pt x="331" y="624"/>
                  <a:pt x="330" y="626"/>
                </a:cubicBezTo>
                <a:cubicBezTo>
                  <a:pt x="478" y="702"/>
                  <a:pt x="478" y="702"/>
                  <a:pt x="478" y="702"/>
                </a:cubicBezTo>
                <a:cubicBezTo>
                  <a:pt x="482" y="696"/>
                  <a:pt x="487" y="692"/>
                  <a:pt x="494" y="691"/>
                </a:cubicBezTo>
                <a:cubicBezTo>
                  <a:pt x="490" y="566"/>
                  <a:pt x="490" y="566"/>
                  <a:pt x="490" y="566"/>
                </a:cubicBezTo>
                <a:close/>
                <a:moveTo>
                  <a:pt x="495" y="560"/>
                </a:moveTo>
                <a:cubicBezTo>
                  <a:pt x="531" y="549"/>
                  <a:pt x="531" y="549"/>
                  <a:pt x="531" y="549"/>
                </a:cubicBezTo>
                <a:cubicBezTo>
                  <a:pt x="499" y="493"/>
                  <a:pt x="499" y="493"/>
                  <a:pt x="499" y="493"/>
                </a:cubicBezTo>
                <a:cubicBezTo>
                  <a:pt x="497" y="494"/>
                  <a:pt x="495" y="495"/>
                  <a:pt x="493" y="495"/>
                </a:cubicBezTo>
                <a:cubicBezTo>
                  <a:pt x="495" y="560"/>
                  <a:pt x="495" y="560"/>
                  <a:pt x="495" y="560"/>
                </a:cubicBezTo>
                <a:close/>
                <a:moveTo>
                  <a:pt x="535" y="548"/>
                </a:moveTo>
                <a:cubicBezTo>
                  <a:pt x="682" y="503"/>
                  <a:pt x="682" y="503"/>
                  <a:pt x="682" y="503"/>
                </a:cubicBezTo>
                <a:cubicBezTo>
                  <a:pt x="682" y="502"/>
                  <a:pt x="682" y="501"/>
                  <a:pt x="682" y="499"/>
                </a:cubicBezTo>
                <a:cubicBezTo>
                  <a:pt x="682" y="499"/>
                  <a:pt x="682" y="499"/>
                  <a:pt x="682" y="499"/>
                </a:cubicBezTo>
                <a:cubicBezTo>
                  <a:pt x="512" y="478"/>
                  <a:pt x="512" y="478"/>
                  <a:pt x="512" y="478"/>
                </a:cubicBezTo>
                <a:cubicBezTo>
                  <a:pt x="511" y="483"/>
                  <a:pt x="507" y="488"/>
                  <a:pt x="503" y="491"/>
                </a:cubicBezTo>
                <a:cubicBezTo>
                  <a:pt x="535" y="548"/>
                  <a:pt x="535" y="548"/>
                  <a:pt x="535" y="548"/>
                </a:cubicBezTo>
                <a:close/>
                <a:moveTo>
                  <a:pt x="950" y="565"/>
                </a:moveTo>
                <a:cubicBezTo>
                  <a:pt x="847" y="416"/>
                  <a:pt x="847" y="416"/>
                  <a:pt x="847" y="416"/>
                </a:cubicBezTo>
                <a:cubicBezTo>
                  <a:pt x="843" y="418"/>
                  <a:pt x="840" y="419"/>
                  <a:pt x="836" y="419"/>
                </a:cubicBezTo>
                <a:cubicBezTo>
                  <a:pt x="834" y="419"/>
                  <a:pt x="832" y="419"/>
                  <a:pt x="830" y="418"/>
                </a:cubicBezTo>
                <a:cubicBezTo>
                  <a:pt x="750" y="653"/>
                  <a:pt x="750" y="653"/>
                  <a:pt x="750" y="653"/>
                </a:cubicBezTo>
                <a:cubicBezTo>
                  <a:pt x="754" y="655"/>
                  <a:pt x="758" y="658"/>
                  <a:pt x="760" y="663"/>
                </a:cubicBezTo>
                <a:cubicBezTo>
                  <a:pt x="943" y="589"/>
                  <a:pt x="943" y="589"/>
                  <a:pt x="943" y="589"/>
                </a:cubicBezTo>
                <a:cubicBezTo>
                  <a:pt x="942" y="587"/>
                  <a:pt x="942" y="585"/>
                  <a:pt x="942" y="583"/>
                </a:cubicBezTo>
                <a:cubicBezTo>
                  <a:pt x="942" y="576"/>
                  <a:pt x="945" y="569"/>
                  <a:pt x="950" y="565"/>
                </a:cubicBezTo>
                <a:close/>
                <a:moveTo>
                  <a:pt x="734" y="652"/>
                </a:moveTo>
                <a:cubicBezTo>
                  <a:pt x="707" y="521"/>
                  <a:pt x="707" y="521"/>
                  <a:pt x="707" y="521"/>
                </a:cubicBezTo>
                <a:cubicBezTo>
                  <a:pt x="706" y="522"/>
                  <a:pt x="705" y="522"/>
                  <a:pt x="705" y="522"/>
                </a:cubicBezTo>
                <a:cubicBezTo>
                  <a:pt x="702" y="522"/>
                  <a:pt x="700" y="521"/>
                  <a:pt x="699" y="521"/>
                </a:cubicBezTo>
                <a:cubicBezTo>
                  <a:pt x="634" y="689"/>
                  <a:pt x="634" y="689"/>
                  <a:pt x="634" y="689"/>
                </a:cubicBezTo>
                <a:cubicBezTo>
                  <a:pt x="638" y="691"/>
                  <a:pt x="642" y="695"/>
                  <a:pt x="644" y="700"/>
                </a:cubicBezTo>
                <a:cubicBezTo>
                  <a:pt x="718" y="678"/>
                  <a:pt x="718" y="678"/>
                  <a:pt x="718" y="678"/>
                </a:cubicBezTo>
                <a:cubicBezTo>
                  <a:pt x="718" y="676"/>
                  <a:pt x="718" y="675"/>
                  <a:pt x="718" y="673"/>
                </a:cubicBezTo>
                <a:cubicBezTo>
                  <a:pt x="718" y="663"/>
                  <a:pt x="724" y="654"/>
                  <a:pt x="734" y="652"/>
                </a:cubicBezTo>
                <a:close/>
                <a:moveTo>
                  <a:pt x="819" y="412"/>
                </a:moveTo>
                <a:cubicBezTo>
                  <a:pt x="724" y="487"/>
                  <a:pt x="724" y="487"/>
                  <a:pt x="724" y="487"/>
                </a:cubicBezTo>
                <a:cubicBezTo>
                  <a:pt x="726" y="491"/>
                  <a:pt x="727" y="495"/>
                  <a:pt x="727" y="499"/>
                </a:cubicBezTo>
                <a:cubicBezTo>
                  <a:pt x="727" y="509"/>
                  <a:pt x="720" y="518"/>
                  <a:pt x="711" y="521"/>
                </a:cubicBezTo>
                <a:cubicBezTo>
                  <a:pt x="738" y="651"/>
                  <a:pt x="738" y="651"/>
                  <a:pt x="738" y="651"/>
                </a:cubicBezTo>
                <a:cubicBezTo>
                  <a:pt x="739" y="651"/>
                  <a:pt x="740" y="651"/>
                  <a:pt x="740" y="651"/>
                </a:cubicBezTo>
                <a:cubicBezTo>
                  <a:pt x="742" y="651"/>
                  <a:pt x="744" y="651"/>
                  <a:pt x="745" y="651"/>
                </a:cubicBezTo>
                <a:cubicBezTo>
                  <a:pt x="826" y="417"/>
                  <a:pt x="826" y="417"/>
                  <a:pt x="826" y="417"/>
                </a:cubicBezTo>
                <a:cubicBezTo>
                  <a:pt x="824" y="416"/>
                  <a:pt x="821" y="414"/>
                  <a:pt x="819" y="412"/>
                </a:cubicBezTo>
                <a:close/>
                <a:moveTo>
                  <a:pt x="660" y="873"/>
                </a:moveTo>
                <a:cubicBezTo>
                  <a:pt x="687" y="803"/>
                  <a:pt x="687" y="803"/>
                  <a:pt x="687" y="803"/>
                </a:cubicBezTo>
                <a:cubicBezTo>
                  <a:pt x="642" y="807"/>
                  <a:pt x="642" y="807"/>
                  <a:pt x="642" y="807"/>
                </a:cubicBezTo>
                <a:cubicBezTo>
                  <a:pt x="653" y="872"/>
                  <a:pt x="653" y="872"/>
                  <a:pt x="653" y="872"/>
                </a:cubicBezTo>
                <a:cubicBezTo>
                  <a:pt x="653" y="872"/>
                  <a:pt x="654" y="872"/>
                  <a:pt x="654" y="872"/>
                </a:cubicBezTo>
                <a:cubicBezTo>
                  <a:pt x="657" y="872"/>
                  <a:pt x="659" y="873"/>
                  <a:pt x="660" y="873"/>
                </a:cubicBezTo>
                <a:close/>
                <a:moveTo>
                  <a:pt x="689" y="799"/>
                </a:moveTo>
                <a:cubicBezTo>
                  <a:pt x="730" y="693"/>
                  <a:pt x="730" y="693"/>
                  <a:pt x="730" y="693"/>
                </a:cubicBezTo>
                <a:cubicBezTo>
                  <a:pt x="725" y="691"/>
                  <a:pt x="722" y="687"/>
                  <a:pt x="720" y="682"/>
                </a:cubicBezTo>
                <a:cubicBezTo>
                  <a:pt x="646" y="704"/>
                  <a:pt x="646" y="704"/>
                  <a:pt x="646" y="704"/>
                </a:cubicBezTo>
                <a:cubicBezTo>
                  <a:pt x="646" y="706"/>
                  <a:pt x="646" y="707"/>
                  <a:pt x="646" y="709"/>
                </a:cubicBezTo>
                <a:cubicBezTo>
                  <a:pt x="646" y="719"/>
                  <a:pt x="639" y="728"/>
                  <a:pt x="629" y="731"/>
                </a:cubicBezTo>
                <a:cubicBezTo>
                  <a:pt x="641" y="802"/>
                  <a:pt x="641" y="802"/>
                  <a:pt x="641" y="802"/>
                </a:cubicBezTo>
                <a:cubicBezTo>
                  <a:pt x="689" y="799"/>
                  <a:pt x="689" y="799"/>
                  <a:pt x="689" y="799"/>
                </a:cubicBezTo>
                <a:close/>
                <a:moveTo>
                  <a:pt x="758" y="686"/>
                </a:moveTo>
                <a:cubicBezTo>
                  <a:pt x="852" y="771"/>
                  <a:pt x="852" y="771"/>
                  <a:pt x="852" y="771"/>
                </a:cubicBezTo>
                <a:cubicBezTo>
                  <a:pt x="856" y="767"/>
                  <a:pt x="861" y="765"/>
                  <a:pt x="867" y="765"/>
                </a:cubicBezTo>
                <a:cubicBezTo>
                  <a:pt x="869" y="765"/>
                  <a:pt x="872" y="765"/>
                  <a:pt x="874" y="766"/>
                </a:cubicBezTo>
                <a:cubicBezTo>
                  <a:pt x="953" y="602"/>
                  <a:pt x="953" y="602"/>
                  <a:pt x="953" y="602"/>
                </a:cubicBezTo>
                <a:cubicBezTo>
                  <a:pt x="949" y="600"/>
                  <a:pt x="946" y="597"/>
                  <a:pt x="944" y="593"/>
                </a:cubicBezTo>
                <a:cubicBezTo>
                  <a:pt x="762" y="667"/>
                  <a:pt x="762" y="667"/>
                  <a:pt x="762" y="667"/>
                </a:cubicBezTo>
                <a:cubicBezTo>
                  <a:pt x="763" y="669"/>
                  <a:pt x="763" y="671"/>
                  <a:pt x="763" y="673"/>
                </a:cubicBezTo>
                <a:cubicBezTo>
                  <a:pt x="763" y="678"/>
                  <a:pt x="761" y="683"/>
                  <a:pt x="758" y="686"/>
                </a:cubicBezTo>
                <a:close/>
                <a:moveTo>
                  <a:pt x="849" y="774"/>
                </a:moveTo>
                <a:cubicBezTo>
                  <a:pt x="755" y="690"/>
                  <a:pt x="755" y="690"/>
                  <a:pt x="755" y="690"/>
                </a:cubicBezTo>
                <a:cubicBezTo>
                  <a:pt x="751" y="693"/>
                  <a:pt x="746" y="696"/>
                  <a:pt x="740" y="696"/>
                </a:cubicBezTo>
                <a:cubicBezTo>
                  <a:pt x="738" y="696"/>
                  <a:pt x="736" y="695"/>
                  <a:pt x="734" y="695"/>
                </a:cubicBezTo>
                <a:cubicBezTo>
                  <a:pt x="694" y="798"/>
                  <a:pt x="694" y="798"/>
                  <a:pt x="694" y="798"/>
                </a:cubicBezTo>
                <a:cubicBezTo>
                  <a:pt x="844" y="787"/>
                  <a:pt x="844" y="787"/>
                  <a:pt x="844" y="787"/>
                </a:cubicBezTo>
                <a:cubicBezTo>
                  <a:pt x="844" y="782"/>
                  <a:pt x="846" y="778"/>
                  <a:pt x="849" y="774"/>
                </a:cubicBezTo>
                <a:close/>
                <a:moveTo>
                  <a:pt x="692" y="803"/>
                </a:moveTo>
                <a:cubicBezTo>
                  <a:pt x="665" y="875"/>
                  <a:pt x="665" y="875"/>
                  <a:pt x="665" y="875"/>
                </a:cubicBezTo>
                <a:cubicBezTo>
                  <a:pt x="668" y="877"/>
                  <a:pt x="671" y="879"/>
                  <a:pt x="673" y="883"/>
                </a:cubicBezTo>
                <a:cubicBezTo>
                  <a:pt x="846" y="796"/>
                  <a:pt x="846" y="796"/>
                  <a:pt x="846" y="796"/>
                </a:cubicBezTo>
                <a:cubicBezTo>
                  <a:pt x="845" y="794"/>
                  <a:pt x="845" y="793"/>
                  <a:pt x="844" y="791"/>
                </a:cubicBezTo>
                <a:cubicBezTo>
                  <a:pt x="692" y="803"/>
                  <a:pt x="692" y="803"/>
                  <a:pt x="692" y="803"/>
                </a:cubicBezTo>
                <a:close/>
                <a:moveTo>
                  <a:pt x="649" y="873"/>
                </a:moveTo>
                <a:cubicBezTo>
                  <a:pt x="638" y="807"/>
                  <a:pt x="638" y="807"/>
                  <a:pt x="638" y="807"/>
                </a:cubicBezTo>
                <a:cubicBezTo>
                  <a:pt x="547" y="814"/>
                  <a:pt x="547" y="814"/>
                  <a:pt x="547" y="814"/>
                </a:cubicBezTo>
                <a:cubicBezTo>
                  <a:pt x="517" y="854"/>
                  <a:pt x="517" y="854"/>
                  <a:pt x="517" y="854"/>
                </a:cubicBezTo>
                <a:cubicBezTo>
                  <a:pt x="522" y="858"/>
                  <a:pt x="524" y="864"/>
                  <a:pt x="524" y="871"/>
                </a:cubicBezTo>
                <a:cubicBezTo>
                  <a:pt x="524" y="871"/>
                  <a:pt x="524" y="872"/>
                  <a:pt x="524" y="872"/>
                </a:cubicBezTo>
                <a:cubicBezTo>
                  <a:pt x="633" y="889"/>
                  <a:pt x="633" y="889"/>
                  <a:pt x="633" y="889"/>
                </a:cubicBezTo>
                <a:cubicBezTo>
                  <a:pt x="635" y="881"/>
                  <a:pt x="641" y="875"/>
                  <a:pt x="649" y="873"/>
                </a:cubicBezTo>
                <a:close/>
                <a:moveTo>
                  <a:pt x="637" y="803"/>
                </a:moveTo>
                <a:cubicBezTo>
                  <a:pt x="625" y="731"/>
                  <a:pt x="625" y="731"/>
                  <a:pt x="625" y="731"/>
                </a:cubicBezTo>
                <a:cubicBezTo>
                  <a:pt x="624" y="731"/>
                  <a:pt x="624" y="731"/>
                  <a:pt x="623" y="731"/>
                </a:cubicBezTo>
                <a:cubicBezTo>
                  <a:pt x="619" y="731"/>
                  <a:pt x="615" y="730"/>
                  <a:pt x="612" y="728"/>
                </a:cubicBezTo>
                <a:cubicBezTo>
                  <a:pt x="551" y="809"/>
                  <a:pt x="551" y="809"/>
                  <a:pt x="551" y="809"/>
                </a:cubicBezTo>
                <a:cubicBezTo>
                  <a:pt x="637" y="803"/>
                  <a:pt x="637" y="803"/>
                  <a:pt x="637" y="803"/>
                </a:cubicBezTo>
                <a:close/>
                <a:moveTo>
                  <a:pt x="500" y="736"/>
                </a:moveTo>
                <a:cubicBezTo>
                  <a:pt x="502" y="813"/>
                  <a:pt x="502" y="813"/>
                  <a:pt x="502" y="813"/>
                </a:cubicBezTo>
                <a:cubicBezTo>
                  <a:pt x="545" y="810"/>
                  <a:pt x="545" y="810"/>
                  <a:pt x="545" y="810"/>
                </a:cubicBezTo>
                <a:cubicBezTo>
                  <a:pt x="608" y="725"/>
                  <a:pt x="608" y="725"/>
                  <a:pt x="608" y="725"/>
                </a:cubicBezTo>
                <a:cubicBezTo>
                  <a:pt x="604" y="722"/>
                  <a:pt x="602" y="717"/>
                  <a:pt x="601" y="712"/>
                </a:cubicBezTo>
                <a:cubicBezTo>
                  <a:pt x="520" y="715"/>
                  <a:pt x="520" y="715"/>
                  <a:pt x="520" y="715"/>
                </a:cubicBezTo>
                <a:cubicBezTo>
                  <a:pt x="519" y="726"/>
                  <a:pt x="511" y="735"/>
                  <a:pt x="500" y="736"/>
                </a:cubicBezTo>
                <a:close/>
                <a:moveTo>
                  <a:pt x="503" y="817"/>
                </a:moveTo>
                <a:cubicBezTo>
                  <a:pt x="503" y="848"/>
                  <a:pt x="503" y="848"/>
                  <a:pt x="503" y="848"/>
                </a:cubicBezTo>
                <a:cubicBezTo>
                  <a:pt x="507" y="849"/>
                  <a:pt x="511" y="850"/>
                  <a:pt x="514" y="852"/>
                </a:cubicBezTo>
                <a:cubicBezTo>
                  <a:pt x="541" y="814"/>
                  <a:pt x="541" y="814"/>
                  <a:pt x="541" y="814"/>
                </a:cubicBezTo>
                <a:cubicBezTo>
                  <a:pt x="503" y="817"/>
                  <a:pt x="503" y="817"/>
                  <a:pt x="503" y="817"/>
                </a:cubicBezTo>
                <a:close/>
                <a:moveTo>
                  <a:pt x="499" y="849"/>
                </a:moveTo>
                <a:cubicBezTo>
                  <a:pt x="498" y="818"/>
                  <a:pt x="498" y="818"/>
                  <a:pt x="498" y="818"/>
                </a:cubicBezTo>
                <a:cubicBezTo>
                  <a:pt x="466" y="820"/>
                  <a:pt x="466" y="820"/>
                  <a:pt x="466" y="820"/>
                </a:cubicBezTo>
                <a:cubicBezTo>
                  <a:pt x="490" y="852"/>
                  <a:pt x="490" y="852"/>
                  <a:pt x="490" y="852"/>
                </a:cubicBezTo>
                <a:cubicBezTo>
                  <a:pt x="493" y="850"/>
                  <a:pt x="496" y="849"/>
                  <a:pt x="499" y="849"/>
                </a:cubicBezTo>
                <a:close/>
                <a:moveTo>
                  <a:pt x="498" y="813"/>
                </a:moveTo>
                <a:cubicBezTo>
                  <a:pt x="496" y="736"/>
                  <a:pt x="496" y="736"/>
                  <a:pt x="496" y="736"/>
                </a:cubicBezTo>
                <a:cubicBezTo>
                  <a:pt x="489" y="736"/>
                  <a:pt x="484" y="733"/>
                  <a:pt x="480" y="728"/>
                </a:cubicBezTo>
                <a:cubicBezTo>
                  <a:pt x="425" y="767"/>
                  <a:pt x="425" y="767"/>
                  <a:pt x="425" y="767"/>
                </a:cubicBezTo>
                <a:cubicBezTo>
                  <a:pt x="463" y="816"/>
                  <a:pt x="463" y="816"/>
                  <a:pt x="463" y="816"/>
                </a:cubicBezTo>
                <a:cubicBezTo>
                  <a:pt x="498" y="813"/>
                  <a:pt x="498" y="813"/>
                  <a:pt x="498" y="813"/>
                </a:cubicBezTo>
                <a:close/>
                <a:moveTo>
                  <a:pt x="476" y="706"/>
                </a:moveTo>
                <a:cubicBezTo>
                  <a:pt x="328" y="630"/>
                  <a:pt x="328" y="630"/>
                  <a:pt x="328" y="630"/>
                </a:cubicBezTo>
                <a:cubicBezTo>
                  <a:pt x="327" y="632"/>
                  <a:pt x="326" y="633"/>
                  <a:pt x="324" y="635"/>
                </a:cubicBezTo>
                <a:cubicBezTo>
                  <a:pt x="422" y="763"/>
                  <a:pt x="422" y="763"/>
                  <a:pt x="422" y="763"/>
                </a:cubicBezTo>
                <a:cubicBezTo>
                  <a:pt x="477" y="725"/>
                  <a:pt x="477" y="725"/>
                  <a:pt x="477" y="725"/>
                </a:cubicBezTo>
                <a:cubicBezTo>
                  <a:pt x="476" y="721"/>
                  <a:pt x="475" y="718"/>
                  <a:pt x="475" y="714"/>
                </a:cubicBezTo>
                <a:cubicBezTo>
                  <a:pt x="475" y="711"/>
                  <a:pt x="475" y="708"/>
                  <a:pt x="476" y="706"/>
                </a:cubicBezTo>
                <a:close/>
                <a:moveTo>
                  <a:pt x="782" y="948"/>
                </a:moveTo>
                <a:cubicBezTo>
                  <a:pt x="854" y="806"/>
                  <a:pt x="854" y="806"/>
                  <a:pt x="854" y="806"/>
                </a:cubicBezTo>
                <a:cubicBezTo>
                  <a:pt x="852" y="805"/>
                  <a:pt x="849" y="802"/>
                  <a:pt x="848" y="800"/>
                </a:cubicBezTo>
                <a:cubicBezTo>
                  <a:pt x="675" y="887"/>
                  <a:pt x="675" y="887"/>
                  <a:pt x="675" y="887"/>
                </a:cubicBezTo>
                <a:cubicBezTo>
                  <a:pt x="676" y="889"/>
                  <a:pt x="677" y="892"/>
                  <a:pt x="677" y="895"/>
                </a:cubicBezTo>
                <a:cubicBezTo>
                  <a:pt x="677" y="898"/>
                  <a:pt x="676" y="902"/>
                  <a:pt x="675" y="905"/>
                </a:cubicBezTo>
                <a:cubicBezTo>
                  <a:pt x="756" y="955"/>
                  <a:pt x="756" y="955"/>
                  <a:pt x="756" y="955"/>
                </a:cubicBezTo>
                <a:cubicBezTo>
                  <a:pt x="760" y="950"/>
                  <a:pt x="766" y="946"/>
                  <a:pt x="774" y="946"/>
                </a:cubicBezTo>
                <a:cubicBezTo>
                  <a:pt x="777" y="946"/>
                  <a:pt x="779" y="947"/>
                  <a:pt x="782" y="948"/>
                </a:cubicBezTo>
                <a:close/>
                <a:moveTo>
                  <a:pt x="461" y="821"/>
                </a:moveTo>
                <a:cubicBezTo>
                  <a:pt x="355" y="829"/>
                  <a:pt x="355" y="829"/>
                  <a:pt x="355" y="829"/>
                </a:cubicBezTo>
                <a:cubicBezTo>
                  <a:pt x="355" y="830"/>
                  <a:pt x="355" y="830"/>
                  <a:pt x="355" y="831"/>
                </a:cubicBezTo>
                <a:cubicBezTo>
                  <a:pt x="481" y="863"/>
                  <a:pt x="481" y="863"/>
                  <a:pt x="481" y="863"/>
                </a:cubicBezTo>
                <a:cubicBezTo>
                  <a:pt x="482" y="860"/>
                  <a:pt x="484" y="857"/>
                  <a:pt x="487" y="855"/>
                </a:cubicBezTo>
                <a:cubicBezTo>
                  <a:pt x="461" y="821"/>
                  <a:pt x="461" y="821"/>
                  <a:pt x="461" y="821"/>
                </a:cubicBezTo>
                <a:close/>
                <a:moveTo>
                  <a:pt x="350" y="813"/>
                </a:moveTo>
                <a:cubicBezTo>
                  <a:pt x="419" y="766"/>
                  <a:pt x="419" y="766"/>
                  <a:pt x="419" y="766"/>
                </a:cubicBezTo>
                <a:cubicBezTo>
                  <a:pt x="321" y="637"/>
                  <a:pt x="321" y="637"/>
                  <a:pt x="321" y="637"/>
                </a:cubicBezTo>
                <a:cubicBezTo>
                  <a:pt x="318" y="639"/>
                  <a:pt x="316" y="640"/>
                  <a:pt x="314" y="640"/>
                </a:cubicBezTo>
                <a:cubicBezTo>
                  <a:pt x="332" y="806"/>
                  <a:pt x="332" y="806"/>
                  <a:pt x="332" y="806"/>
                </a:cubicBezTo>
                <a:cubicBezTo>
                  <a:pt x="333" y="806"/>
                  <a:pt x="333" y="806"/>
                  <a:pt x="333" y="806"/>
                </a:cubicBezTo>
                <a:cubicBezTo>
                  <a:pt x="339" y="806"/>
                  <a:pt x="346" y="809"/>
                  <a:pt x="350" y="813"/>
                </a:cubicBezTo>
                <a:close/>
                <a:moveTo>
                  <a:pt x="421" y="769"/>
                </a:moveTo>
                <a:cubicBezTo>
                  <a:pt x="352" y="817"/>
                  <a:pt x="352" y="817"/>
                  <a:pt x="352" y="817"/>
                </a:cubicBezTo>
                <a:cubicBezTo>
                  <a:pt x="354" y="819"/>
                  <a:pt x="354" y="822"/>
                  <a:pt x="355" y="824"/>
                </a:cubicBezTo>
                <a:cubicBezTo>
                  <a:pt x="457" y="816"/>
                  <a:pt x="457" y="816"/>
                  <a:pt x="457" y="816"/>
                </a:cubicBezTo>
                <a:cubicBezTo>
                  <a:pt x="421" y="769"/>
                  <a:pt x="421" y="769"/>
                  <a:pt x="421" y="769"/>
                </a:cubicBezTo>
                <a:close/>
                <a:moveTo>
                  <a:pt x="328" y="806"/>
                </a:moveTo>
                <a:cubicBezTo>
                  <a:pt x="309" y="641"/>
                  <a:pt x="309" y="641"/>
                  <a:pt x="309" y="641"/>
                </a:cubicBezTo>
                <a:cubicBezTo>
                  <a:pt x="309" y="641"/>
                  <a:pt x="309" y="641"/>
                  <a:pt x="309" y="641"/>
                </a:cubicBezTo>
                <a:cubicBezTo>
                  <a:pt x="301" y="641"/>
                  <a:pt x="294" y="637"/>
                  <a:pt x="290" y="630"/>
                </a:cubicBezTo>
                <a:cubicBezTo>
                  <a:pt x="106" y="720"/>
                  <a:pt x="106" y="720"/>
                  <a:pt x="106" y="720"/>
                </a:cubicBezTo>
                <a:cubicBezTo>
                  <a:pt x="107" y="723"/>
                  <a:pt x="107" y="725"/>
                  <a:pt x="107" y="728"/>
                </a:cubicBezTo>
                <a:cubicBezTo>
                  <a:pt x="107" y="730"/>
                  <a:pt x="107" y="732"/>
                  <a:pt x="106" y="734"/>
                </a:cubicBezTo>
                <a:cubicBezTo>
                  <a:pt x="313" y="818"/>
                  <a:pt x="313" y="818"/>
                  <a:pt x="313" y="818"/>
                </a:cubicBezTo>
                <a:cubicBezTo>
                  <a:pt x="316" y="812"/>
                  <a:pt x="321" y="807"/>
                  <a:pt x="328" y="806"/>
                </a:cubicBezTo>
                <a:close/>
                <a:moveTo>
                  <a:pt x="311" y="822"/>
                </a:moveTo>
                <a:cubicBezTo>
                  <a:pt x="105" y="738"/>
                  <a:pt x="105" y="738"/>
                  <a:pt x="105" y="738"/>
                </a:cubicBezTo>
                <a:cubicBezTo>
                  <a:pt x="103" y="742"/>
                  <a:pt x="100" y="745"/>
                  <a:pt x="96" y="747"/>
                </a:cubicBezTo>
                <a:cubicBezTo>
                  <a:pt x="216" y="1002"/>
                  <a:pt x="216" y="1002"/>
                  <a:pt x="216" y="1002"/>
                </a:cubicBezTo>
                <a:cubicBezTo>
                  <a:pt x="218" y="1001"/>
                  <a:pt x="220" y="1001"/>
                  <a:pt x="223" y="1001"/>
                </a:cubicBezTo>
                <a:cubicBezTo>
                  <a:pt x="226" y="1001"/>
                  <a:pt x="229" y="1002"/>
                  <a:pt x="232" y="1003"/>
                </a:cubicBezTo>
                <a:cubicBezTo>
                  <a:pt x="320" y="847"/>
                  <a:pt x="320" y="847"/>
                  <a:pt x="320" y="847"/>
                </a:cubicBezTo>
                <a:cubicBezTo>
                  <a:pt x="314" y="842"/>
                  <a:pt x="310" y="836"/>
                  <a:pt x="310" y="828"/>
                </a:cubicBezTo>
                <a:cubicBezTo>
                  <a:pt x="310" y="826"/>
                  <a:pt x="310" y="824"/>
                  <a:pt x="311" y="822"/>
                </a:cubicBezTo>
                <a:close/>
                <a:moveTo>
                  <a:pt x="632" y="894"/>
                </a:moveTo>
                <a:cubicBezTo>
                  <a:pt x="524" y="877"/>
                  <a:pt x="524" y="877"/>
                  <a:pt x="524" y="877"/>
                </a:cubicBezTo>
                <a:cubicBezTo>
                  <a:pt x="523" y="881"/>
                  <a:pt x="521" y="884"/>
                  <a:pt x="518" y="887"/>
                </a:cubicBezTo>
                <a:cubicBezTo>
                  <a:pt x="647" y="1043"/>
                  <a:pt x="647" y="1043"/>
                  <a:pt x="647" y="1043"/>
                </a:cubicBezTo>
                <a:cubicBezTo>
                  <a:pt x="650" y="1041"/>
                  <a:pt x="653" y="1040"/>
                  <a:pt x="656" y="1039"/>
                </a:cubicBezTo>
                <a:cubicBezTo>
                  <a:pt x="653" y="917"/>
                  <a:pt x="653" y="917"/>
                  <a:pt x="653" y="917"/>
                </a:cubicBezTo>
                <a:cubicBezTo>
                  <a:pt x="641" y="916"/>
                  <a:pt x="632" y="907"/>
                  <a:pt x="632" y="895"/>
                </a:cubicBezTo>
                <a:cubicBezTo>
                  <a:pt x="632" y="894"/>
                  <a:pt x="632" y="894"/>
                  <a:pt x="632" y="894"/>
                </a:cubicBezTo>
                <a:close/>
                <a:moveTo>
                  <a:pt x="753" y="959"/>
                </a:moveTo>
                <a:cubicBezTo>
                  <a:pt x="672" y="909"/>
                  <a:pt x="672" y="909"/>
                  <a:pt x="672" y="909"/>
                </a:cubicBezTo>
                <a:cubicBezTo>
                  <a:pt x="669" y="913"/>
                  <a:pt x="663" y="916"/>
                  <a:pt x="657" y="917"/>
                </a:cubicBezTo>
                <a:cubicBezTo>
                  <a:pt x="661" y="1039"/>
                  <a:pt x="661" y="1039"/>
                  <a:pt x="661" y="1039"/>
                </a:cubicBezTo>
                <a:cubicBezTo>
                  <a:pt x="666" y="1040"/>
                  <a:pt x="671" y="1042"/>
                  <a:pt x="675" y="1046"/>
                </a:cubicBezTo>
                <a:cubicBezTo>
                  <a:pt x="755" y="981"/>
                  <a:pt x="755" y="981"/>
                  <a:pt x="755" y="981"/>
                </a:cubicBezTo>
                <a:cubicBezTo>
                  <a:pt x="752" y="978"/>
                  <a:pt x="751" y="973"/>
                  <a:pt x="751" y="969"/>
                </a:cubicBezTo>
                <a:cubicBezTo>
                  <a:pt x="751" y="965"/>
                  <a:pt x="752" y="962"/>
                  <a:pt x="753" y="959"/>
                </a:cubicBezTo>
                <a:close/>
                <a:moveTo>
                  <a:pt x="750" y="1142"/>
                </a:moveTo>
                <a:cubicBezTo>
                  <a:pt x="769" y="991"/>
                  <a:pt x="769" y="991"/>
                  <a:pt x="769" y="991"/>
                </a:cubicBezTo>
                <a:cubicBezTo>
                  <a:pt x="764" y="990"/>
                  <a:pt x="761" y="988"/>
                  <a:pt x="758" y="985"/>
                </a:cubicBezTo>
                <a:cubicBezTo>
                  <a:pt x="678" y="1049"/>
                  <a:pt x="678" y="1049"/>
                  <a:pt x="678" y="1049"/>
                </a:cubicBezTo>
                <a:cubicBezTo>
                  <a:pt x="680" y="1053"/>
                  <a:pt x="682" y="1057"/>
                  <a:pt x="682" y="1062"/>
                </a:cubicBezTo>
                <a:cubicBezTo>
                  <a:pt x="682" y="1068"/>
                  <a:pt x="679" y="1073"/>
                  <a:pt x="676" y="1077"/>
                </a:cubicBezTo>
                <a:cubicBezTo>
                  <a:pt x="737" y="1146"/>
                  <a:pt x="737" y="1146"/>
                  <a:pt x="737" y="1146"/>
                </a:cubicBezTo>
                <a:cubicBezTo>
                  <a:pt x="740" y="1143"/>
                  <a:pt x="745" y="1142"/>
                  <a:pt x="750" y="1142"/>
                </a:cubicBezTo>
                <a:cubicBezTo>
                  <a:pt x="750" y="1142"/>
                  <a:pt x="750" y="1142"/>
                  <a:pt x="750" y="1142"/>
                </a:cubicBezTo>
                <a:close/>
                <a:moveTo>
                  <a:pt x="420" y="1042"/>
                </a:moveTo>
                <a:cubicBezTo>
                  <a:pt x="500" y="1048"/>
                  <a:pt x="500" y="1048"/>
                  <a:pt x="500" y="1048"/>
                </a:cubicBezTo>
                <a:cubicBezTo>
                  <a:pt x="500" y="893"/>
                  <a:pt x="500" y="893"/>
                  <a:pt x="500" y="893"/>
                </a:cubicBezTo>
                <a:cubicBezTo>
                  <a:pt x="497" y="893"/>
                  <a:pt x="494" y="892"/>
                  <a:pt x="492" y="891"/>
                </a:cubicBezTo>
                <a:cubicBezTo>
                  <a:pt x="411" y="1025"/>
                  <a:pt x="411" y="1025"/>
                  <a:pt x="411" y="1025"/>
                </a:cubicBezTo>
                <a:cubicBezTo>
                  <a:pt x="416" y="1029"/>
                  <a:pt x="419" y="1035"/>
                  <a:pt x="420" y="1042"/>
                </a:cubicBezTo>
                <a:close/>
                <a:moveTo>
                  <a:pt x="504" y="893"/>
                </a:moveTo>
                <a:cubicBezTo>
                  <a:pt x="504" y="1048"/>
                  <a:pt x="504" y="1048"/>
                  <a:pt x="504" y="1048"/>
                </a:cubicBezTo>
                <a:cubicBezTo>
                  <a:pt x="637" y="1058"/>
                  <a:pt x="637" y="1058"/>
                  <a:pt x="637" y="1058"/>
                </a:cubicBezTo>
                <a:cubicBezTo>
                  <a:pt x="638" y="1053"/>
                  <a:pt x="640" y="1049"/>
                  <a:pt x="643" y="1046"/>
                </a:cubicBezTo>
                <a:cubicBezTo>
                  <a:pt x="514" y="890"/>
                  <a:pt x="514" y="890"/>
                  <a:pt x="514" y="890"/>
                </a:cubicBezTo>
                <a:cubicBezTo>
                  <a:pt x="511" y="892"/>
                  <a:pt x="508" y="893"/>
                  <a:pt x="504" y="893"/>
                </a:cubicBezTo>
                <a:close/>
                <a:moveTo>
                  <a:pt x="643" y="1077"/>
                </a:moveTo>
                <a:cubicBezTo>
                  <a:pt x="521" y="1169"/>
                  <a:pt x="521" y="1169"/>
                  <a:pt x="521" y="1169"/>
                </a:cubicBezTo>
                <a:cubicBezTo>
                  <a:pt x="523" y="1172"/>
                  <a:pt x="524" y="1175"/>
                  <a:pt x="524" y="1179"/>
                </a:cubicBezTo>
                <a:cubicBezTo>
                  <a:pt x="620" y="1179"/>
                  <a:pt x="620" y="1179"/>
                  <a:pt x="620" y="1179"/>
                </a:cubicBezTo>
                <a:cubicBezTo>
                  <a:pt x="621" y="1167"/>
                  <a:pt x="631" y="1158"/>
                  <a:pt x="643" y="1158"/>
                </a:cubicBezTo>
                <a:cubicBezTo>
                  <a:pt x="643" y="1158"/>
                  <a:pt x="643" y="1158"/>
                  <a:pt x="643" y="1158"/>
                </a:cubicBezTo>
                <a:cubicBezTo>
                  <a:pt x="654" y="1084"/>
                  <a:pt x="654" y="1084"/>
                  <a:pt x="654" y="1084"/>
                </a:cubicBezTo>
                <a:cubicBezTo>
                  <a:pt x="650" y="1082"/>
                  <a:pt x="646" y="1080"/>
                  <a:pt x="643" y="1077"/>
                </a:cubicBezTo>
                <a:close/>
                <a:moveTo>
                  <a:pt x="500" y="1158"/>
                </a:moveTo>
                <a:cubicBezTo>
                  <a:pt x="500" y="1052"/>
                  <a:pt x="500" y="1052"/>
                  <a:pt x="500" y="1052"/>
                </a:cubicBezTo>
                <a:cubicBezTo>
                  <a:pt x="419" y="1046"/>
                  <a:pt x="419" y="1046"/>
                  <a:pt x="419" y="1046"/>
                </a:cubicBezTo>
                <a:cubicBezTo>
                  <a:pt x="418" y="1051"/>
                  <a:pt x="416" y="1056"/>
                  <a:pt x="412" y="1059"/>
                </a:cubicBezTo>
                <a:cubicBezTo>
                  <a:pt x="490" y="1162"/>
                  <a:pt x="490" y="1162"/>
                  <a:pt x="490" y="1162"/>
                </a:cubicBezTo>
                <a:cubicBezTo>
                  <a:pt x="493" y="1160"/>
                  <a:pt x="496" y="1159"/>
                  <a:pt x="500" y="1158"/>
                </a:cubicBezTo>
                <a:close/>
                <a:moveTo>
                  <a:pt x="637" y="1062"/>
                </a:moveTo>
                <a:cubicBezTo>
                  <a:pt x="504" y="1053"/>
                  <a:pt x="504" y="1053"/>
                  <a:pt x="504" y="1053"/>
                </a:cubicBezTo>
                <a:cubicBezTo>
                  <a:pt x="504" y="1158"/>
                  <a:pt x="504" y="1158"/>
                  <a:pt x="504" y="1158"/>
                </a:cubicBezTo>
                <a:cubicBezTo>
                  <a:pt x="510" y="1159"/>
                  <a:pt x="515" y="1162"/>
                  <a:pt x="518" y="1166"/>
                </a:cubicBezTo>
                <a:cubicBezTo>
                  <a:pt x="640" y="1073"/>
                  <a:pt x="640" y="1073"/>
                  <a:pt x="640" y="1073"/>
                </a:cubicBezTo>
                <a:cubicBezTo>
                  <a:pt x="638" y="1070"/>
                  <a:pt x="637" y="1066"/>
                  <a:pt x="637" y="1062"/>
                </a:cubicBezTo>
                <a:close/>
                <a:moveTo>
                  <a:pt x="242" y="1011"/>
                </a:moveTo>
                <a:cubicBezTo>
                  <a:pt x="365" y="943"/>
                  <a:pt x="365" y="943"/>
                  <a:pt x="365" y="943"/>
                </a:cubicBezTo>
                <a:cubicBezTo>
                  <a:pt x="337" y="850"/>
                  <a:pt x="337" y="850"/>
                  <a:pt x="337" y="850"/>
                </a:cubicBezTo>
                <a:cubicBezTo>
                  <a:pt x="336" y="850"/>
                  <a:pt x="334" y="851"/>
                  <a:pt x="333" y="851"/>
                </a:cubicBezTo>
                <a:cubicBezTo>
                  <a:pt x="329" y="851"/>
                  <a:pt x="326" y="850"/>
                  <a:pt x="324" y="849"/>
                </a:cubicBezTo>
                <a:cubicBezTo>
                  <a:pt x="236" y="1005"/>
                  <a:pt x="236" y="1005"/>
                  <a:pt x="236" y="1005"/>
                </a:cubicBezTo>
                <a:cubicBezTo>
                  <a:pt x="238" y="1007"/>
                  <a:pt x="240" y="1009"/>
                  <a:pt x="242" y="1011"/>
                </a:cubicBezTo>
                <a:close/>
                <a:moveTo>
                  <a:pt x="369" y="941"/>
                </a:moveTo>
                <a:cubicBezTo>
                  <a:pt x="481" y="880"/>
                  <a:pt x="481" y="880"/>
                  <a:pt x="481" y="880"/>
                </a:cubicBezTo>
                <a:cubicBezTo>
                  <a:pt x="480" y="877"/>
                  <a:pt x="479" y="874"/>
                  <a:pt x="479" y="871"/>
                </a:cubicBezTo>
                <a:cubicBezTo>
                  <a:pt x="479" y="870"/>
                  <a:pt x="479" y="869"/>
                  <a:pt x="480" y="868"/>
                </a:cubicBezTo>
                <a:cubicBezTo>
                  <a:pt x="354" y="836"/>
                  <a:pt x="354" y="836"/>
                  <a:pt x="354" y="836"/>
                </a:cubicBezTo>
                <a:cubicBezTo>
                  <a:pt x="352" y="842"/>
                  <a:pt x="347" y="846"/>
                  <a:pt x="341" y="849"/>
                </a:cubicBezTo>
                <a:cubicBezTo>
                  <a:pt x="369" y="941"/>
                  <a:pt x="369" y="941"/>
                  <a:pt x="369" y="941"/>
                </a:cubicBezTo>
                <a:close/>
                <a:moveTo>
                  <a:pt x="658" y="1084"/>
                </a:moveTo>
                <a:cubicBezTo>
                  <a:pt x="648" y="1159"/>
                  <a:pt x="648" y="1159"/>
                  <a:pt x="648" y="1159"/>
                </a:cubicBezTo>
                <a:cubicBezTo>
                  <a:pt x="656" y="1161"/>
                  <a:pt x="662" y="1167"/>
                  <a:pt x="664" y="1175"/>
                </a:cubicBezTo>
                <a:cubicBezTo>
                  <a:pt x="727" y="1165"/>
                  <a:pt x="727" y="1165"/>
                  <a:pt x="727" y="1165"/>
                </a:cubicBezTo>
                <a:cubicBezTo>
                  <a:pt x="727" y="1165"/>
                  <a:pt x="727" y="1165"/>
                  <a:pt x="727" y="1164"/>
                </a:cubicBezTo>
                <a:cubicBezTo>
                  <a:pt x="727" y="1158"/>
                  <a:pt x="730" y="1153"/>
                  <a:pt x="733" y="1149"/>
                </a:cubicBezTo>
                <a:cubicBezTo>
                  <a:pt x="672" y="1080"/>
                  <a:pt x="672" y="1080"/>
                  <a:pt x="672" y="1080"/>
                </a:cubicBezTo>
                <a:cubicBezTo>
                  <a:pt x="669" y="1083"/>
                  <a:pt x="664" y="1084"/>
                  <a:pt x="659" y="1084"/>
                </a:cubicBezTo>
                <a:cubicBezTo>
                  <a:pt x="658" y="1084"/>
                  <a:pt x="658" y="1084"/>
                  <a:pt x="658" y="1084"/>
                </a:cubicBezTo>
                <a:close/>
                <a:moveTo>
                  <a:pt x="483" y="884"/>
                </a:moveTo>
                <a:cubicBezTo>
                  <a:pt x="370" y="946"/>
                  <a:pt x="370" y="946"/>
                  <a:pt x="370" y="946"/>
                </a:cubicBezTo>
                <a:cubicBezTo>
                  <a:pt x="393" y="1020"/>
                  <a:pt x="393" y="1020"/>
                  <a:pt x="393" y="1020"/>
                </a:cubicBezTo>
                <a:cubicBezTo>
                  <a:pt x="394" y="1020"/>
                  <a:pt x="396" y="1020"/>
                  <a:pt x="397" y="1020"/>
                </a:cubicBezTo>
                <a:cubicBezTo>
                  <a:pt x="401" y="1020"/>
                  <a:pt x="404" y="1021"/>
                  <a:pt x="407" y="1022"/>
                </a:cubicBezTo>
                <a:cubicBezTo>
                  <a:pt x="488" y="889"/>
                  <a:pt x="488" y="889"/>
                  <a:pt x="488" y="889"/>
                </a:cubicBezTo>
                <a:cubicBezTo>
                  <a:pt x="486" y="887"/>
                  <a:pt x="485" y="886"/>
                  <a:pt x="483" y="884"/>
                </a:cubicBezTo>
                <a:close/>
                <a:moveTo>
                  <a:pt x="366" y="948"/>
                </a:moveTo>
                <a:cubicBezTo>
                  <a:pt x="244" y="1015"/>
                  <a:pt x="244" y="1015"/>
                  <a:pt x="244" y="1015"/>
                </a:cubicBezTo>
                <a:cubicBezTo>
                  <a:pt x="245" y="1017"/>
                  <a:pt x="246" y="1020"/>
                  <a:pt x="246" y="1024"/>
                </a:cubicBezTo>
                <a:cubicBezTo>
                  <a:pt x="246" y="1024"/>
                  <a:pt x="246" y="1024"/>
                  <a:pt x="246" y="1024"/>
                </a:cubicBezTo>
                <a:cubicBezTo>
                  <a:pt x="375" y="1038"/>
                  <a:pt x="375" y="1038"/>
                  <a:pt x="375" y="1038"/>
                </a:cubicBezTo>
                <a:cubicBezTo>
                  <a:pt x="377" y="1031"/>
                  <a:pt x="382" y="1025"/>
                  <a:pt x="388" y="1022"/>
                </a:cubicBezTo>
                <a:cubicBezTo>
                  <a:pt x="366" y="948"/>
                  <a:pt x="366" y="948"/>
                  <a:pt x="366" y="948"/>
                </a:cubicBezTo>
                <a:close/>
                <a:moveTo>
                  <a:pt x="374" y="1042"/>
                </a:moveTo>
                <a:cubicBezTo>
                  <a:pt x="245" y="1028"/>
                  <a:pt x="245" y="1028"/>
                  <a:pt x="245" y="1028"/>
                </a:cubicBezTo>
                <a:cubicBezTo>
                  <a:pt x="243" y="1036"/>
                  <a:pt x="237" y="1043"/>
                  <a:pt x="229" y="1045"/>
                </a:cubicBezTo>
                <a:cubicBezTo>
                  <a:pt x="249" y="1152"/>
                  <a:pt x="249" y="1152"/>
                  <a:pt x="249" y="1152"/>
                </a:cubicBezTo>
                <a:cubicBezTo>
                  <a:pt x="250" y="1152"/>
                  <a:pt x="250" y="1152"/>
                  <a:pt x="251" y="1152"/>
                </a:cubicBezTo>
                <a:cubicBezTo>
                  <a:pt x="257" y="1152"/>
                  <a:pt x="262" y="1155"/>
                  <a:pt x="266" y="1158"/>
                </a:cubicBezTo>
                <a:cubicBezTo>
                  <a:pt x="379" y="1056"/>
                  <a:pt x="379" y="1056"/>
                  <a:pt x="379" y="1056"/>
                </a:cubicBezTo>
                <a:cubicBezTo>
                  <a:pt x="376" y="1052"/>
                  <a:pt x="374" y="1048"/>
                  <a:pt x="374" y="1043"/>
                </a:cubicBezTo>
                <a:cubicBezTo>
                  <a:pt x="374" y="1042"/>
                  <a:pt x="374" y="1042"/>
                  <a:pt x="374" y="1042"/>
                </a:cubicBezTo>
                <a:close/>
                <a:moveTo>
                  <a:pt x="382" y="1059"/>
                </a:moveTo>
                <a:cubicBezTo>
                  <a:pt x="269" y="1162"/>
                  <a:pt x="269" y="1162"/>
                  <a:pt x="269" y="1162"/>
                </a:cubicBezTo>
                <a:cubicBezTo>
                  <a:pt x="272" y="1165"/>
                  <a:pt x="274" y="1170"/>
                  <a:pt x="274" y="1175"/>
                </a:cubicBezTo>
                <a:cubicBezTo>
                  <a:pt x="274" y="1181"/>
                  <a:pt x="271" y="1187"/>
                  <a:pt x="267" y="1191"/>
                </a:cubicBezTo>
                <a:cubicBezTo>
                  <a:pt x="301" y="1231"/>
                  <a:pt x="301" y="1231"/>
                  <a:pt x="301" y="1231"/>
                </a:cubicBezTo>
                <a:cubicBezTo>
                  <a:pt x="305" y="1229"/>
                  <a:pt x="309" y="1227"/>
                  <a:pt x="314" y="1227"/>
                </a:cubicBezTo>
                <a:cubicBezTo>
                  <a:pt x="316" y="1227"/>
                  <a:pt x="318" y="1228"/>
                  <a:pt x="320" y="1228"/>
                </a:cubicBezTo>
                <a:cubicBezTo>
                  <a:pt x="387" y="1063"/>
                  <a:pt x="387" y="1063"/>
                  <a:pt x="387" y="1063"/>
                </a:cubicBezTo>
                <a:cubicBezTo>
                  <a:pt x="385" y="1062"/>
                  <a:pt x="383" y="1061"/>
                  <a:pt x="382" y="1059"/>
                </a:cubicBezTo>
                <a:close/>
                <a:moveTo>
                  <a:pt x="487" y="1164"/>
                </a:moveTo>
                <a:cubicBezTo>
                  <a:pt x="409" y="1062"/>
                  <a:pt x="409" y="1062"/>
                  <a:pt x="409" y="1062"/>
                </a:cubicBezTo>
                <a:cubicBezTo>
                  <a:pt x="405" y="1064"/>
                  <a:pt x="401" y="1065"/>
                  <a:pt x="397" y="1065"/>
                </a:cubicBezTo>
                <a:cubicBezTo>
                  <a:pt x="395" y="1065"/>
                  <a:pt x="393" y="1065"/>
                  <a:pt x="391" y="1064"/>
                </a:cubicBezTo>
                <a:cubicBezTo>
                  <a:pt x="325" y="1230"/>
                  <a:pt x="325" y="1230"/>
                  <a:pt x="325" y="1230"/>
                </a:cubicBezTo>
                <a:cubicBezTo>
                  <a:pt x="329" y="1232"/>
                  <a:pt x="332" y="1236"/>
                  <a:pt x="334" y="1240"/>
                </a:cubicBezTo>
                <a:cubicBezTo>
                  <a:pt x="480" y="1186"/>
                  <a:pt x="480" y="1186"/>
                  <a:pt x="480" y="1186"/>
                </a:cubicBezTo>
                <a:cubicBezTo>
                  <a:pt x="480" y="1185"/>
                  <a:pt x="479" y="1183"/>
                  <a:pt x="479" y="1181"/>
                </a:cubicBezTo>
                <a:cubicBezTo>
                  <a:pt x="479" y="1174"/>
                  <a:pt x="482" y="1168"/>
                  <a:pt x="487" y="1164"/>
                </a:cubicBezTo>
                <a:close/>
                <a:moveTo>
                  <a:pt x="724" y="1461"/>
                </a:moveTo>
                <a:cubicBezTo>
                  <a:pt x="701" y="1567"/>
                  <a:pt x="605" y="1646"/>
                  <a:pt x="491" y="1646"/>
                </a:cubicBezTo>
                <a:cubicBezTo>
                  <a:pt x="403" y="1646"/>
                  <a:pt x="326" y="1599"/>
                  <a:pt x="284" y="1529"/>
                </a:cubicBezTo>
                <a:cubicBezTo>
                  <a:pt x="280" y="1522"/>
                  <a:pt x="280" y="1514"/>
                  <a:pt x="283" y="1506"/>
                </a:cubicBezTo>
                <a:cubicBezTo>
                  <a:pt x="287" y="1499"/>
                  <a:pt x="294" y="1494"/>
                  <a:pt x="302" y="1493"/>
                </a:cubicBezTo>
                <a:cubicBezTo>
                  <a:pt x="696" y="1432"/>
                  <a:pt x="696" y="1432"/>
                  <a:pt x="696" y="1432"/>
                </a:cubicBezTo>
                <a:cubicBezTo>
                  <a:pt x="704" y="1431"/>
                  <a:pt x="712" y="1433"/>
                  <a:pt x="718" y="1439"/>
                </a:cubicBezTo>
                <a:cubicBezTo>
                  <a:pt x="724" y="1445"/>
                  <a:pt x="726" y="1453"/>
                  <a:pt x="724" y="1461"/>
                </a:cubicBezTo>
                <a:close/>
                <a:moveTo>
                  <a:pt x="299" y="1426"/>
                </a:moveTo>
                <a:cubicBezTo>
                  <a:pt x="287" y="1428"/>
                  <a:pt x="278" y="1440"/>
                  <a:pt x="280" y="1452"/>
                </a:cubicBezTo>
                <a:cubicBezTo>
                  <a:pt x="280" y="1452"/>
                  <a:pt x="280" y="1452"/>
                  <a:pt x="280" y="1452"/>
                </a:cubicBezTo>
                <a:cubicBezTo>
                  <a:pt x="282" y="1464"/>
                  <a:pt x="294" y="1473"/>
                  <a:pt x="306" y="1471"/>
                </a:cubicBezTo>
                <a:cubicBezTo>
                  <a:pt x="706" y="1408"/>
                  <a:pt x="706" y="1408"/>
                  <a:pt x="706" y="1408"/>
                </a:cubicBezTo>
                <a:cubicBezTo>
                  <a:pt x="719" y="1406"/>
                  <a:pt x="727" y="1395"/>
                  <a:pt x="725" y="1382"/>
                </a:cubicBezTo>
                <a:cubicBezTo>
                  <a:pt x="725" y="1382"/>
                  <a:pt x="725" y="1382"/>
                  <a:pt x="725" y="1382"/>
                </a:cubicBezTo>
                <a:cubicBezTo>
                  <a:pt x="723" y="1370"/>
                  <a:pt x="712" y="1362"/>
                  <a:pt x="700" y="1364"/>
                </a:cubicBezTo>
                <a:cubicBezTo>
                  <a:pt x="299" y="1426"/>
                  <a:pt x="299" y="1426"/>
                  <a:pt x="299" y="1426"/>
                </a:cubicBezTo>
                <a:close/>
                <a:moveTo>
                  <a:pt x="299" y="1360"/>
                </a:moveTo>
                <a:cubicBezTo>
                  <a:pt x="700" y="1297"/>
                  <a:pt x="700" y="1297"/>
                  <a:pt x="700" y="1297"/>
                </a:cubicBezTo>
                <a:cubicBezTo>
                  <a:pt x="712" y="1295"/>
                  <a:pt x="723" y="1303"/>
                  <a:pt x="725" y="1316"/>
                </a:cubicBezTo>
                <a:cubicBezTo>
                  <a:pt x="725" y="1316"/>
                  <a:pt x="725" y="1316"/>
                  <a:pt x="725" y="1316"/>
                </a:cubicBezTo>
                <a:cubicBezTo>
                  <a:pt x="727" y="1328"/>
                  <a:pt x="719" y="1339"/>
                  <a:pt x="706" y="1341"/>
                </a:cubicBezTo>
                <a:cubicBezTo>
                  <a:pt x="306" y="1404"/>
                  <a:pt x="306" y="1404"/>
                  <a:pt x="306" y="1404"/>
                </a:cubicBezTo>
                <a:cubicBezTo>
                  <a:pt x="294" y="1406"/>
                  <a:pt x="282" y="1398"/>
                  <a:pt x="280" y="1385"/>
                </a:cubicBezTo>
                <a:cubicBezTo>
                  <a:pt x="280" y="1385"/>
                  <a:pt x="280" y="1385"/>
                  <a:pt x="280" y="1385"/>
                </a:cubicBezTo>
                <a:cubicBezTo>
                  <a:pt x="278" y="1373"/>
                  <a:pt x="287" y="1361"/>
                  <a:pt x="299" y="1360"/>
                </a:cubicBezTo>
                <a:close/>
                <a:moveTo>
                  <a:pt x="299" y="1293"/>
                </a:moveTo>
                <a:cubicBezTo>
                  <a:pt x="287" y="1295"/>
                  <a:pt x="278" y="1306"/>
                  <a:pt x="280" y="1319"/>
                </a:cubicBezTo>
                <a:cubicBezTo>
                  <a:pt x="280" y="1319"/>
                  <a:pt x="280" y="1319"/>
                  <a:pt x="280" y="1319"/>
                </a:cubicBezTo>
                <a:cubicBezTo>
                  <a:pt x="282" y="1331"/>
                  <a:pt x="294" y="1339"/>
                  <a:pt x="306" y="1337"/>
                </a:cubicBezTo>
                <a:cubicBezTo>
                  <a:pt x="706" y="1275"/>
                  <a:pt x="706" y="1275"/>
                  <a:pt x="706" y="1275"/>
                </a:cubicBezTo>
                <a:cubicBezTo>
                  <a:pt x="719" y="1273"/>
                  <a:pt x="727" y="1261"/>
                  <a:pt x="725" y="1249"/>
                </a:cubicBezTo>
                <a:cubicBezTo>
                  <a:pt x="725" y="1249"/>
                  <a:pt x="725" y="1249"/>
                  <a:pt x="725" y="1249"/>
                </a:cubicBezTo>
                <a:cubicBezTo>
                  <a:pt x="723" y="1237"/>
                  <a:pt x="712" y="1228"/>
                  <a:pt x="700" y="1230"/>
                </a:cubicBezTo>
                <a:lnTo>
                  <a:pt x="299" y="1293"/>
                </a:lnTo>
                <a:close/>
              </a:path>
            </a:pathLst>
          </a:custGeom>
          <a:solidFill>
            <a:srgbClr val="2D5493"/>
          </a:solidFill>
          <a:ln w="9525">
            <a:noFill/>
            <a:round/>
          </a:ln>
        </p:spPr>
        <p:txBody>
          <a:bodyPr/>
          <a:p>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299"/>
                            </p:stCondLst>
                            <p:childTnLst>
                              <p:par>
                                <p:cTn id="21" presetID="42"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1000"/>
                                        <p:tgtEl>
                                          <p:spTgt spid="79"/>
                                        </p:tgtEl>
                                      </p:cBhvr>
                                    </p:animEffect>
                                    <p:anim calcmode="lin" valueType="num">
                                      <p:cBhvr>
                                        <p:cTn id="24" dur="1000" fill="hold"/>
                                        <p:tgtEl>
                                          <p:spTgt spid="79"/>
                                        </p:tgtEl>
                                        <p:attrNameLst>
                                          <p:attrName>ppt_x</p:attrName>
                                        </p:attrNameLst>
                                      </p:cBhvr>
                                      <p:tavLst>
                                        <p:tav tm="0">
                                          <p:val>
                                            <p:strVal val="#ppt_x"/>
                                          </p:val>
                                        </p:tav>
                                        <p:tav tm="100000">
                                          <p:val>
                                            <p:strVal val="#ppt_x"/>
                                          </p:val>
                                        </p:tav>
                                      </p:tavLst>
                                    </p:anim>
                                    <p:anim calcmode="lin" valueType="num">
                                      <p:cBhvr>
                                        <p:cTn id="2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426212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计算机硬件以及软件需求</a:t>
            </a:r>
            <a:endParaRPr lang="zh-CN" sz="2800" spc="120" dirty="0">
              <a:solidFill>
                <a:srgbClr val="FFFFFF"/>
              </a:solidFill>
              <a:latin typeface="微软雅黑" panose="020B0503020204020204" pitchFamily="34" charset="-122"/>
              <a:ea typeface="微软雅黑" panose="020B0503020204020204" pitchFamily="34" charset="-122"/>
            </a:endParaRPr>
          </a:p>
        </p:txBody>
      </p:sp>
      <p:sp>
        <p:nvSpPr>
          <p:cNvPr id="11269" name="矩形 7"/>
          <p:cNvSpPr/>
          <p:nvPr/>
        </p:nvSpPr>
        <p:spPr>
          <a:xfrm>
            <a:off x="490855" y="984250"/>
            <a:ext cx="5836285" cy="4799965"/>
          </a:xfrm>
          <a:prstGeom prst="rect">
            <a:avLst/>
          </a:prstGeom>
          <a:noFill/>
          <a:ln w="9525">
            <a:noFill/>
          </a:ln>
        </p:spPr>
        <p:txBody>
          <a:bodyPr wrap="square" anchor="t">
            <a:spAutoFit/>
          </a:bodyPr>
          <a:lstStyle/>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计算机数量：3台</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lang="en-US"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hp*1</a:t>
            </a: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	处理器：2.5GHz Intel Core i5</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	内存：8GB</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MacBook Pro*2:</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Mac1：处理器：2.7GHz Intel Core i5</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   内存：8GB 1867 MHz DDR3</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Mac2：处理器：2.3GHz Intel Corei5</a:t>
            </a:r>
            <a:endPar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endParaRPr>
          </a:p>
          <a:p>
            <a:pPr algn="just">
              <a:lnSpc>
                <a:spcPct val="150000"/>
              </a:lnSpc>
              <a:buClr>
                <a:srgbClr val="0070C0"/>
              </a:buClr>
            </a:pPr>
            <a:r>
              <a:rPr sz="2000" dirty="0">
                <a:solidFill>
                  <a:schemeClr val="tx1"/>
                </a:solidFill>
                <a:latin typeface="宋体" panose="02010600030101010101" pitchFamily="2" charset="-122"/>
                <a:cs typeface="宋体" panose="02010600030101010101" pitchFamily="2" charset="-122"/>
                <a:sym typeface="微软雅黑" panose="020B0503020204020204" pitchFamily="34" charset="-122"/>
              </a:rPr>
              <a:t>	   内存：8GB 2133 MHz LPDDR3</a:t>
            </a:r>
            <a:endParaRPr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Clr>
                <a:srgbClr val="0070C0"/>
              </a:buClr>
            </a:pPr>
            <a:endParaRPr lang="zh-CN" altLang="en-US" sz="2400" dirty="0">
              <a:latin typeface="Arial" panose="020B0604020202020204" pitchFamily="34" charset="0"/>
              <a:ea typeface="宋体" panose="02010600030101010101" pitchFamily="2" charset="-122"/>
              <a:sym typeface="Calibri" panose="020F0502020204030204" pitchFamily="34" charset="0"/>
            </a:endParaRPr>
          </a:p>
        </p:txBody>
      </p:sp>
      <p:sp>
        <p:nvSpPr>
          <p:cNvPr id="2" name="文本框 1"/>
          <p:cNvSpPr txBox="1"/>
          <p:nvPr/>
        </p:nvSpPr>
        <p:spPr>
          <a:xfrm>
            <a:off x="5914390" y="984250"/>
            <a:ext cx="5810885" cy="5323205"/>
          </a:xfrm>
          <a:prstGeom prst="rect">
            <a:avLst/>
          </a:prstGeom>
          <a:noFill/>
        </p:spPr>
        <p:txBody>
          <a:bodyPr wrap="square" rtlCol="0">
            <a:spAutoFit/>
          </a:bodyPr>
          <a:p>
            <a:r>
              <a:rPr lang="zh-CN" altLang="en-US" sz="2000">
                <a:latin typeface="宋体" panose="02010600030101010101" pitchFamily="2" charset="-122"/>
                <a:cs typeface="宋体" panose="02010600030101010101" pitchFamily="2" charset="-122"/>
              </a:rPr>
              <a:t>1.Window、Mac 工作环境，Android手机，Windows 10 虚拟机工具使用环境。</a:t>
            </a:r>
            <a:endParaRPr lang="zh-CN" altLang="en-US" sz="2000">
              <a:latin typeface="宋体" panose="02010600030101010101" pitchFamily="2" charset="-122"/>
              <a:cs typeface="宋体" panose="02010600030101010101" pitchFamily="2" charset="-122"/>
            </a:endParaRPr>
          </a:p>
          <a:p>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2.Windows、Mac工作环境中要有:</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①腾讯Tim文档实时编辑平台</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②PhotoShop设计工具</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③cocos2dx游戏引擎</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④sublime text3文本编辑器</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⑤本地数据库mysql与数据库客户端Data Grip	、MySQL Workbanch.</a:t>
            </a:r>
            <a:endParaRPr lang="zh-CN" altLang="en-US" sz="2000">
              <a:latin typeface="宋体" panose="02010600030101010101" pitchFamily="2" charset="-122"/>
              <a:cs typeface="宋体" panose="02010600030101010101" pitchFamily="2" charset="-122"/>
            </a:endParaRPr>
          </a:p>
          <a:p>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3.Windows 10虚拟机工具使用环境成员统一，应该包含：</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①Micrsoft office 套件，包括Micrsoft Project。</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②Git环境</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③Axure RP</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④Load runner</a:t>
            </a:r>
            <a:endParaRPr lang="zh-CN" altLang="en-US" sz="2000">
              <a:latin typeface="宋体" panose="02010600030101010101" pitchFamily="2" charset="-122"/>
              <a:cs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203708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假定和约束</a:t>
            </a:r>
            <a:endParaRPr lang="zh-CN" sz="2800" spc="120" dirty="0">
              <a:solidFill>
                <a:srgbClr val="FFFFFF"/>
              </a:solidFill>
              <a:latin typeface="微软雅黑" panose="020B0503020204020204" pitchFamily="34" charset="-122"/>
              <a:ea typeface="微软雅黑" panose="020B0503020204020204" pitchFamily="34" charset="-122"/>
            </a:endParaRPr>
          </a:p>
        </p:txBody>
      </p:sp>
      <p:sp>
        <p:nvSpPr>
          <p:cNvPr id="8197" name="文本框 1"/>
          <p:cNvSpPr txBox="1">
            <a:spLocks noChangeArrowheads="1"/>
          </p:cNvSpPr>
          <p:nvPr/>
        </p:nvSpPr>
        <p:spPr bwMode="auto">
          <a:xfrm>
            <a:off x="548323" y="996315"/>
            <a:ext cx="11095038" cy="552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514350" indent="-171450">
              <a:lnSpc>
                <a:spcPct val="90000"/>
              </a:lnSpc>
              <a:spcBef>
                <a:spcPts val="375"/>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zh-CN" altLang="en-US"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、假定</a:t>
            </a:r>
            <a:endParaRPr kumimoji="0" lang="zh-CN" altLang="en-US"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开发的软件运行的最短寿命为一年；</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服务端与</a:t>
            </a: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UI</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设计符合负载与欲求；</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开发时间与试运行时间预定为一个月；</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对比与现有系统新的形式被接受；</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zh-CN" altLang="en-US"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、限制</a:t>
            </a:r>
            <a:endParaRPr kumimoji="0" lang="zh-CN" altLang="en-US" sz="2135"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开发人员处于边学习边开发的过程，经验不足与学习时间安排都可能对开发进程会有阻碍；</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系统投入使用的最晚时间</a:t>
            </a: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:2018</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a:t>
            </a: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6</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月</a:t>
            </a: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12</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日，系统开发时间紧迫</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设想的软件与能力水平经验差值太大，由于瀑布模型每个阶段输出为抽象的文档，最终可能会有出入。</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just" defTabSz="914400" rtl="0" eaLnBrk="1" fontAlgn="base" latinLnBrk="0" hangingPunct="1">
              <a:lnSpc>
                <a:spcPct val="150000"/>
              </a:lnSpc>
              <a:spcBef>
                <a:spcPct val="0"/>
              </a:spcBef>
              <a:spcAft>
                <a:spcPct val="0"/>
              </a:spcAft>
              <a:buClr>
                <a:srgbClr val="0070C0"/>
              </a:buClr>
              <a:buSzTx/>
              <a:buFont typeface="Arial" panose="020B0604020202020204" pitchFamily="34" charset="0"/>
              <a:buNone/>
              <a:defRPr/>
            </a:pPr>
            <a:r>
              <a:rPr kumimoji="0" lang="en-US" altLang="zh-CN"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服务器配置不是很高。</a:t>
            </a:r>
            <a:endParaRPr kumimoji="0" lang="zh-CN" altLang="en-US" sz="2135"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924560" cy="737235"/>
          </a:xfrm>
          <a:prstGeom prst="rect">
            <a:avLst/>
          </a:prstGeom>
          <a:noFill/>
        </p:spPr>
        <p:txBody>
          <a:bodyPr wrap="none">
            <a:spAutoFit/>
          </a:bodyPr>
          <a:lstStyle/>
          <a:p>
            <a:pPr fontAlgn="auto">
              <a:lnSpc>
                <a:spcPct val="150000"/>
              </a:lnSpc>
              <a:spcBef>
                <a:spcPts val="0"/>
              </a:spcBef>
              <a:spcAft>
                <a:spcPts val="0"/>
              </a:spcAft>
              <a:defRPr/>
            </a:pPr>
            <a:r>
              <a:rPr lang="zh-CN" altLang="en-US" sz="2800" spc="120" dirty="0">
                <a:solidFill>
                  <a:srgbClr val="FFFFFF"/>
                </a:solidFill>
                <a:latin typeface="微软雅黑" panose="020B0503020204020204" pitchFamily="34" charset="-122"/>
                <a:ea typeface="微软雅黑" panose="020B0503020204020204" pitchFamily="34" charset="-122"/>
              </a:rPr>
              <a:t>访谈</a:t>
            </a:r>
            <a:endParaRPr lang="zh-CN" altLang="en-US" sz="2800" spc="120" dirty="0">
              <a:solidFill>
                <a:srgbClr val="FFFFFF"/>
              </a:solidFill>
              <a:latin typeface="微软雅黑" panose="020B0503020204020204" pitchFamily="34" charset="-122"/>
              <a:ea typeface="微软雅黑" panose="020B0503020204020204" pitchFamily="34" charset="-122"/>
            </a:endParaRPr>
          </a:p>
        </p:txBody>
      </p:sp>
      <p:sp>
        <p:nvSpPr>
          <p:cNvPr id="6" name="Freeform 11"/>
          <p:cNvSpPr/>
          <p:nvPr/>
        </p:nvSpPr>
        <p:spPr bwMode="auto">
          <a:xfrm flipH="1">
            <a:off x="4411663" y="1625600"/>
            <a:ext cx="760412" cy="4243388"/>
          </a:xfrm>
          <a:custGeom>
            <a:avLst/>
            <a:gdLst>
              <a:gd name="T0" fmla="*/ 0 w 1412"/>
              <a:gd name="T1" fmla="*/ 2147483647 h 6009"/>
              <a:gd name="T2" fmla="*/ 0 w 1412"/>
              <a:gd name="T3" fmla="*/ 0 h 6009"/>
              <a:gd name="T4" fmla="*/ 2147483647 w 1412"/>
              <a:gd name="T5" fmla="*/ 2147483647 h 6009"/>
              <a:gd name="T6" fmla="*/ 2147483647 w 1412"/>
              <a:gd name="T7" fmla="*/ 2147483647 h 6009"/>
              <a:gd name="T8" fmla="*/ 2147483647 w 1412"/>
              <a:gd name="T9" fmla="*/ 2147483647 h 6009"/>
              <a:gd name="T10" fmla="*/ 2147483647 w 1412"/>
              <a:gd name="T11" fmla="*/ 2147483647 h 6009"/>
              <a:gd name="T12" fmla="*/ 2147483647 w 1412"/>
              <a:gd name="T13" fmla="*/ 2147483647 h 6009"/>
              <a:gd name="T14" fmla="*/ 2147483647 w 1412"/>
              <a:gd name="T15" fmla="*/ 2147483647 h 6009"/>
              <a:gd name="T16" fmla="*/ 2147483647 w 1412"/>
              <a:gd name="T17" fmla="*/ 2147483647 h 6009"/>
              <a:gd name="T18" fmla="*/ 2147483647 w 1412"/>
              <a:gd name="T19" fmla="*/ 2147483647 h 6009"/>
              <a:gd name="T20" fmla="*/ 2147483647 w 1412"/>
              <a:gd name="T21" fmla="*/ 2147483647 h 6009"/>
              <a:gd name="T22" fmla="*/ 2147483647 w 1412"/>
              <a:gd name="T23" fmla="*/ 2147483647 h 6009"/>
              <a:gd name="T24" fmla="*/ 2147483647 w 1412"/>
              <a:gd name="T25" fmla="*/ 2147483647 h 6009"/>
              <a:gd name="T26" fmla="*/ 2147483647 w 1412"/>
              <a:gd name="T27" fmla="*/ 2147483647 h 6009"/>
              <a:gd name="T28" fmla="*/ 2147483647 w 1412"/>
              <a:gd name="T29" fmla="*/ 2147483647 h 6009"/>
              <a:gd name="T30" fmla="*/ 2147483647 w 1412"/>
              <a:gd name="T31" fmla="*/ 2147483647 h 6009"/>
              <a:gd name="T32" fmla="*/ 2147483647 w 1412"/>
              <a:gd name="T33" fmla="*/ 2147483647 h 6009"/>
              <a:gd name="T34" fmla="*/ 2147483647 w 1412"/>
              <a:gd name="T35" fmla="*/ 2147483647 h 6009"/>
              <a:gd name="T36" fmla="*/ 2147483647 w 1412"/>
              <a:gd name="T37" fmla="*/ 2147483647 h 6009"/>
              <a:gd name="T38" fmla="*/ 2147483647 w 1412"/>
              <a:gd name="T39" fmla="*/ 2147483647 h 6009"/>
              <a:gd name="T40" fmla="*/ 2147483647 w 1412"/>
              <a:gd name="T41" fmla="*/ 2147483647 h 6009"/>
              <a:gd name="T42" fmla="*/ 2147483647 w 1412"/>
              <a:gd name="T43" fmla="*/ 2147483647 h 6009"/>
              <a:gd name="T44" fmla="*/ 2147483647 w 1412"/>
              <a:gd name="T45" fmla="*/ 2147483647 h 6009"/>
              <a:gd name="T46" fmla="*/ 2147483647 w 1412"/>
              <a:gd name="T47" fmla="*/ 2147483647 h 6009"/>
              <a:gd name="T48" fmla="*/ 2147483647 w 1412"/>
              <a:gd name="T49" fmla="*/ 2147483647 h 6009"/>
              <a:gd name="T50" fmla="*/ 2147483647 w 1412"/>
              <a:gd name="T51" fmla="*/ 2147483647 h 6009"/>
              <a:gd name="T52" fmla="*/ 2147483647 w 1412"/>
              <a:gd name="T53" fmla="*/ 2147483647 h 6009"/>
              <a:gd name="T54" fmla="*/ 2147483647 w 1412"/>
              <a:gd name="T55" fmla="*/ 2147483647 h 6009"/>
              <a:gd name="T56" fmla="*/ 2147483647 w 1412"/>
              <a:gd name="T57" fmla="*/ 2147483647 h 6009"/>
              <a:gd name="T58" fmla="*/ 2147483647 w 1412"/>
              <a:gd name="T59" fmla="*/ 2147483647 h 6009"/>
              <a:gd name="T60" fmla="*/ 2147483647 w 1412"/>
              <a:gd name="T61" fmla="*/ 2147483647 h 6009"/>
              <a:gd name="T62" fmla="*/ 2147483647 w 1412"/>
              <a:gd name="T63" fmla="*/ 2147483647 h 6009"/>
              <a:gd name="T64" fmla="*/ 2147483647 w 1412"/>
              <a:gd name="T65" fmla="*/ 2147483647 h 6009"/>
              <a:gd name="T66" fmla="*/ 2147483647 w 1412"/>
              <a:gd name="T67" fmla="*/ 2147483647 h 6009"/>
              <a:gd name="T68" fmla="*/ 2147483647 w 1412"/>
              <a:gd name="T69" fmla="*/ 2147483647 h 6009"/>
              <a:gd name="T70" fmla="*/ 2147483647 w 1412"/>
              <a:gd name="T71" fmla="*/ 2147483647 h 6009"/>
              <a:gd name="T72" fmla="*/ 2147483647 w 1412"/>
              <a:gd name="T73" fmla="*/ 2147483647 h 6009"/>
              <a:gd name="T74" fmla="*/ 2147483647 w 1412"/>
              <a:gd name="T75" fmla="*/ 2147483647 h 6009"/>
              <a:gd name="T76" fmla="*/ 2147483647 w 1412"/>
              <a:gd name="T77" fmla="*/ 2147483647 h 6009"/>
              <a:gd name="T78" fmla="*/ 2147483647 w 1412"/>
              <a:gd name="T79" fmla="*/ 2147483647 h 6009"/>
              <a:gd name="T80" fmla="*/ 2147483647 w 1412"/>
              <a:gd name="T81" fmla="*/ 2147483647 h 6009"/>
              <a:gd name="T82" fmla="*/ 2147483647 w 1412"/>
              <a:gd name="T83" fmla="*/ 2147483647 h 6009"/>
              <a:gd name="T84" fmla="*/ 2147483647 w 1412"/>
              <a:gd name="T85" fmla="*/ 2147483647 h 6009"/>
              <a:gd name="T86" fmla="*/ 2147483647 w 1412"/>
              <a:gd name="T87" fmla="*/ 2147483647 h 6009"/>
              <a:gd name="T88" fmla="*/ 2147483647 w 1412"/>
              <a:gd name="T89" fmla="*/ 2147483647 h 6009"/>
              <a:gd name="T90" fmla="*/ 2147483647 w 1412"/>
              <a:gd name="T91" fmla="*/ 2147483647 h 6009"/>
              <a:gd name="T92" fmla="*/ 2147483647 w 1412"/>
              <a:gd name="T93" fmla="*/ 2147483647 h 6009"/>
              <a:gd name="T94" fmla="*/ 2147483647 w 1412"/>
              <a:gd name="T95" fmla="*/ 2147483647 h 6009"/>
              <a:gd name="T96" fmla="*/ 2147483647 w 1412"/>
              <a:gd name="T97" fmla="*/ 2147483647 h 6009"/>
              <a:gd name="T98" fmla="*/ 2147483647 w 1412"/>
              <a:gd name="T99" fmla="*/ 2147483647 h 6009"/>
              <a:gd name="T100" fmla="*/ 2147483647 w 1412"/>
              <a:gd name="T101" fmla="*/ 2147483647 h 6009"/>
              <a:gd name="T102" fmla="*/ 2147483647 w 1412"/>
              <a:gd name="T103" fmla="*/ 2147483647 h 6009"/>
              <a:gd name="T104" fmla="*/ 2147483647 w 1412"/>
              <a:gd name="T105" fmla="*/ 2147483647 h 6009"/>
              <a:gd name="T106" fmla="*/ 2147483647 w 1412"/>
              <a:gd name="T107" fmla="*/ 2147483647 h 6009"/>
              <a:gd name="T108" fmla="*/ 2147483647 w 1412"/>
              <a:gd name="T109" fmla="*/ 2147483647 h 6009"/>
              <a:gd name="T110" fmla="*/ 2147483647 w 1412"/>
              <a:gd name="T111" fmla="*/ 2147483647 h 6009"/>
              <a:gd name="T112" fmla="*/ 2147483647 w 1412"/>
              <a:gd name="T113" fmla="*/ 2147483647 h 6009"/>
              <a:gd name="T114" fmla="*/ 0 w 1412"/>
              <a:gd name="T115" fmla="*/ 2147483647 h 60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12"/>
              <a:gd name="T175" fmla="*/ 0 h 6009"/>
              <a:gd name="T176" fmla="*/ 1412 w 1412"/>
              <a:gd name="T177" fmla="*/ 6009 h 600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2D5493"/>
          </a:solidFill>
          <a:ln w="9525">
            <a:noFill/>
            <a:round/>
          </a:ln>
        </p:spPr>
        <p:txBody>
          <a:bodyPr/>
          <a:lstStyle/>
          <a:p>
            <a:endParaRPr lang="zh-CN" altLang="en-US"/>
          </a:p>
        </p:txBody>
      </p:sp>
      <p:sp>
        <p:nvSpPr>
          <p:cNvPr id="7" name="Oval 15"/>
          <p:cNvSpPr>
            <a:spLocks noChangeArrowheads="1"/>
          </p:cNvSpPr>
          <p:nvPr/>
        </p:nvSpPr>
        <p:spPr bwMode="auto">
          <a:xfrm>
            <a:off x="742950" y="2103438"/>
            <a:ext cx="3105150" cy="3109912"/>
          </a:xfrm>
          <a:prstGeom prst="ellipse">
            <a:avLst/>
          </a:prstGeom>
          <a:blipFill dpi="0" rotWithShape="1">
            <a:blip r:embed="rId1"/>
            <a:srcRect/>
            <a:stretch>
              <a:fillRect/>
            </a:stretch>
          </a:blipFill>
          <a:ln w="10">
            <a:noFill/>
            <a:miter lim="800000"/>
          </a:ln>
        </p:spPr>
        <p:txBody>
          <a:bodyPr/>
          <a:lstStyle/>
          <a:p>
            <a:endParaRPr lang="zh-CN" altLang="en-US">
              <a:latin typeface="等线" panose="02010600030101010101" pitchFamily="2" charset="-122"/>
              <a:ea typeface="等线" panose="02010600030101010101" pitchFamily="2" charset="-122"/>
            </a:endParaRPr>
          </a:p>
        </p:txBody>
      </p:sp>
      <p:sp>
        <p:nvSpPr>
          <p:cNvPr id="2" name="文本框 1"/>
          <p:cNvSpPr txBox="1"/>
          <p:nvPr/>
        </p:nvSpPr>
        <p:spPr>
          <a:xfrm>
            <a:off x="5172075" y="1722755"/>
            <a:ext cx="6660515" cy="1014730"/>
          </a:xfrm>
          <a:prstGeom prst="rect">
            <a:avLst/>
          </a:prstGeom>
          <a:noFill/>
        </p:spPr>
        <p:txBody>
          <a:bodyPr wrap="square" rtlCol="0">
            <a:spAutoFit/>
          </a:bodyPr>
          <a:lstStyle/>
          <a:p>
            <a:r>
              <a:rPr lang="zh-CN" altLang="en-US" sz="2000"/>
              <a:t>非计算分院访谈对象</a:t>
            </a:r>
            <a:r>
              <a:rPr lang="en-US" altLang="zh-CN" sz="2000"/>
              <a:t>1</a:t>
            </a:r>
            <a:r>
              <a:rPr lang="zh-CN" altLang="en-US" sz="2000"/>
              <a:t>：认为战棋类游戏可以通过战局的人性设计而增加可玩性，设计多种不同变化的玩法。对游戏现在的设计较为满意，提出界面原型最好可以自定义化。</a:t>
            </a:r>
            <a:endParaRPr lang="zh-CN" altLang="en-US" sz="2000"/>
          </a:p>
        </p:txBody>
      </p:sp>
      <p:sp>
        <p:nvSpPr>
          <p:cNvPr id="8" name="文本框 7"/>
          <p:cNvSpPr txBox="1"/>
          <p:nvPr/>
        </p:nvSpPr>
        <p:spPr>
          <a:xfrm>
            <a:off x="5172075" y="3442970"/>
            <a:ext cx="6660515" cy="1014730"/>
          </a:xfrm>
          <a:prstGeom prst="rect">
            <a:avLst/>
          </a:prstGeom>
          <a:noFill/>
        </p:spPr>
        <p:txBody>
          <a:bodyPr wrap="square" rtlCol="0">
            <a:spAutoFit/>
          </a:bodyPr>
          <a:p>
            <a:r>
              <a:rPr lang="zh-CN" altLang="en-US" sz="2000"/>
              <a:t>计算分院访谈对象</a:t>
            </a:r>
            <a:r>
              <a:rPr lang="en-US" altLang="zh-CN" sz="2000"/>
              <a:t>2</a:t>
            </a:r>
            <a:r>
              <a:rPr lang="zh-CN" altLang="en-US" sz="2000"/>
              <a:t>：剧情设计合理，增加卡牌类游戏要素，操作多样化。界面原型更细腻，比如将地图生动化。可以考虑加入</a:t>
            </a:r>
            <a:r>
              <a:rPr lang="en-US" altLang="zh-CN" sz="2000"/>
              <a:t>buff</a:t>
            </a:r>
            <a:r>
              <a:rPr lang="zh-CN" altLang="en-US" sz="2000"/>
              <a:t>系统。</a:t>
            </a:r>
            <a:endParaRPr lang="zh-CN" altLang="en-US" sz="2000"/>
          </a:p>
        </p:txBody>
      </p:sp>
      <p:sp>
        <p:nvSpPr>
          <p:cNvPr id="9" name="文本框 8"/>
          <p:cNvSpPr txBox="1"/>
          <p:nvPr/>
        </p:nvSpPr>
        <p:spPr>
          <a:xfrm>
            <a:off x="5172075" y="5162550"/>
            <a:ext cx="6660515" cy="706755"/>
          </a:xfrm>
          <a:prstGeom prst="rect">
            <a:avLst/>
          </a:prstGeom>
          <a:noFill/>
        </p:spPr>
        <p:txBody>
          <a:bodyPr wrap="square" rtlCol="0">
            <a:spAutoFit/>
          </a:bodyPr>
          <a:p>
            <a:r>
              <a:rPr lang="zh-CN" altLang="en-US" sz="2000"/>
              <a:t>非计算分院访谈对象</a:t>
            </a:r>
            <a:r>
              <a:rPr lang="en-GB" altLang="zh-CN" sz="2000"/>
              <a:t>3</a:t>
            </a:r>
            <a:r>
              <a:rPr lang="zh-CN" altLang="en-US" sz="2000"/>
              <a:t>：对于游戏来说，规则多样化、</a:t>
            </a:r>
            <a:r>
              <a:rPr lang="zh-CN" altLang="en-US" sz="2000">
                <a:sym typeface="+mn-ea"/>
              </a:rPr>
              <a:t>兵种之间关系多样化、</a:t>
            </a:r>
            <a:r>
              <a:rPr lang="zh-CN" altLang="en-US" sz="2000"/>
              <a:t>优秀的</a:t>
            </a:r>
            <a:r>
              <a:rPr lang="en-US" altLang="zh-CN" sz="2000"/>
              <a:t>ui</a:t>
            </a:r>
            <a:r>
              <a:rPr lang="zh-CN" altLang="en-US" sz="2000"/>
              <a:t>设计会比较吸引玩家。</a:t>
            </a:r>
            <a:endParaRPr lang="zh-CN" altLang="en-US" sz="20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099"/>
                            </p:stCondLst>
                            <p:childTnLst>
                              <p:par>
                                <p:cTn id="21" presetID="5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Scale>
                                      <p:cBhvr>
                                        <p:cTn id="2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7"/>
                                        </p:tgtEl>
                                        <p:attrNameLst>
                                          <p:attrName>ppt_x</p:attrName>
                                          <p:attrName>ppt_y</p:attrName>
                                        </p:attrNameLst>
                                      </p:cBhvr>
                                    </p:animMotion>
                                    <p:animEffect transition="in" filter="fade">
                                      <p:cBhvr>
                                        <p:cTn id="25" dur="1000"/>
                                        <p:tgtEl>
                                          <p:spTgt spid="7"/>
                                        </p:tgtEl>
                                      </p:cBhvr>
                                    </p:animEffect>
                                  </p:childTnLst>
                                </p:cTn>
                              </p:par>
                            </p:childTnLst>
                          </p:cTn>
                        </p:par>
                        <p:par>
                          <p:cTn id="26" fill="hold">
                            <p:stCondLst>
                              <p:cond delay="3099"/>
                            </p:stCondLst>
                            <p:childTnLst>
                              <p:par>
                                <p:cTn id="27" presetID="16" presetClass="entr" presetSubtype="42"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outHorizontal)">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22238"/>
            <a:ext cx="10198100" cy="684212"/>
          </a:xfrm>
          <a:prstGeom prst="homePlate">
            <a:avLst>
              <a:gd name="adj" fmla="val 68103"/>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4" name="五边形 3"/>
          <p:cNvSpPr/>
          <p:nvPr/>
        </p:nvSpPr>
        <p:spPr>
          <a:xfrm flipH="1">
            <a:off x="10198100" y="122238"/>
            <a:ext cx="1993900" cy="684212"/>
          </a:xfrm>
          <a:prstGeom prst="homePlate">
            <a:avLst>
              <a:gd name="adj" fmla="val 6392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 name="TextBox 48"/>
          <p:cNvSpPr txBox="1"/>
          <p:nvPr/>
        </p:nvSpPr>
        <p:spPr>
          <a:xfrm>
            <a:off x="263525" y="71438"/>
            <a:ext cx="1666240" cy="737235"/>
          </a:xfrm>
          <a:prstGeom prst="rect">
            <a:avLst/>
          </a:prstGeom>
          <a:noFill/>
        </p:spPr>
        <p:txBody>
          <a:bodyPr wrap="none">
            <a:spAutoFit/>
          </a:bodyPr>
          <a:lstStyle/>
          <a:p>
            <a:pPr fontAlgn="auto">
              <a:lnSpc>
                <a:spcPct val="150000"/>
              </a:lnSpc>
              <a:spcBef>
                <a:spcPts val="0"/>
              </a:spcBef>
              <a:spcAft>
                <a:spcPts val="0"/>
              </a:spcAft>
              <a:defRPr/>
            </a:pPr>
            <a:r>
              <a:rPr lang="zh-CN" sz="2800" spc="120" dirty="0">
                <a:solidFill>
                  <a:srgbClr val="FFFFFF"/>
                </a:solidFill>
                <a:latin typeface="微软雅黑" panose="020B0503020204020204" pitchFamily="34" charset="-122"/>
                <a:ea typeface="微软雅黑" panose="020B0503020204020204" pitchFamily="34" charset="-122"/>
              </a:rPr>
              <a:t>界面模型</a:t>
            </a:r>
            <a:endParaRPr lang="zh-CN" sz="2800" spc="120" dirty="0">
              <a:solidFill>
                <a:srgbClr val="FFFFFF"/>
              </a:solidFill>
              <a:latin typeface="微软雅黑" panose="020B0503020204020204" pitchFamily="34" charset="-122"/>
              <a:ea typeface="微软雅黑" panose="020B0503020204020204" pitchFamily="34" charset="-122"/>
            </a:endParaRPr>
          </a:p>
        </p:txBody>
      </p:sp>
      <p:pic>
        <p:nvPicPr>
          <p:cNvPr id="6" name="图片 1"/>
          <p:cNvPicPr>
            <a:picLocks noChangeAspect="1"/>
          </p:cNvPicPr>
          <p:nvPr/>
        </p:nvPicPr>
        <p:blipFill>
          <a:blip r:embed="rId1"/>
          <a:stretch>
            <a:fillRect/>
          </a:stretch>
        </p:blipFill>
        <p:spPr>
          <a:xfrm>
            <a:off x="1327150" y="1054100"/>
            <a:ext cx="9128125" cy="564959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33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1966</Words>
  <Application>WPS 演示</Application>
  <PresentationFormat>宽屏</PresentationFormat>
  <Paragraphs>220</Paragraphs>
  <Slides>20</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等线 Light</vt:lpstr>
      <vt:lpstr>微软雅黑</vt:lpstr>
      <vt:lpstr>等线</vt:lpstr>
      <vt:lpstr>Calibri</vt:lpstr>
      <vt:lpstr>Times New Roman</vt:lpstr>
      <vt:lpstr>Arial Unicode MS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答辩-04</dc:title>
  <dc:creator>LP</dc:creator>
  <cp:lastModifiedBy>Samsara°</cp:lastModifiedBy>
  <cp:revision>155</cp:revision>
  <dcterms:created xsi:type="dcterms:W3CDTF">2016-09-15T10:02:00Z</dcterms:created>
  <dcterms:modified xsi:type="dcterms:W3CDTF">2018-04-28T07:43:39Z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